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33" autoAdjust="0"/>
  </p:normalViewPr>
  <p:slideViewPr>
    <p:cSldViewPr>
      <p:cViewPr varScale="1">
        <p:scale>
          <a:sx n="112" d="100"/>
          <a:sy n="112" d="100"/>
        </p:scale>
        <p:origin x="15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AFFDB-0DA1-4A6F-BA5B-0AE47D7316CE}" type="datetimeFigureOut">
              <a:rPr lang="tr-TR" smtClean="0"/>
              <a:t>13.12.2023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E2DF5-04C0-4143-92B8-276B9EDF38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82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5911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7603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809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872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5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81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321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489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501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322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176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E2DF5-04C0-4143-92B8-276B9EDF38A5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587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C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F2F2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C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AC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36547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22148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629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5340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810000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89560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-6350" y="209930"/>
            <a:ext cx="9156700" cy="6654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561332" y="0"/>
            <a:ext cx="3679190" cy="6250305"/>
          </a:xfrm>
          <a:custGeom>
            <a:avLst/>
            <a:gdLst/>
            <a:ahLst/>
            <a:cxnLst/>
            <a:rect l="l" t="t" r="r" b="b"/>
            <a:pathLst>
              <a:path w="3679190" h="6250305">
                <a:moveTo>
                  <a:pt x="0" y="6249924"/>
                </a:moveTo>
                <a:lnTo>
                  <a:pt x="3678936" y="6249924"/>
                </a:lnTo>
                <a:lnTo>
                  <a:pt x="3678936" y="0"/>
                </a:lnTo>
                <a:lnTo>
                  <a:pt x="0" y="0"/>
                </a:lnTo>
                <a:lnTo>
                  <a:pt x="0" y="624992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561332" y="0"/>
            <a:ext cx="3679190" cy="6250305"/>
          </a:xfrm>
          <a:custGeom>
            <a:avLst/>
            <a:gdLst/>
            <a:ahLst/>
            <a:cxnLst/>
            <a:rect l="l" t="t" r="r" b="b"/>
            <a:pathLst>
              <a:path w="3679190" h="6250305">
                <a:moveTo>
                  <a:pt x="0" y="6249924"/>
                </a:moveTo>
                <a:lnTo>
                  <a:pt x="3678936" y="6249924"/>
                </a:lnTo>
                <a:lnTo>
                  <a:pt x="3678936" y="0"/>
                </a:lnTo>
              </a:path>
              <a:path w="3679190" h="6250305">
                <a:moveTo>
                  <a:pt x="0" y="0"/>
                </a:moveTo>
                <a:lnTo>
                  <a:pt x="0" y="6249924"/>
                </a:lnTo>
              </a:path>
            </a:pathLst>
          </a:custGeom>
          <a:ln w="15240">
            <a:solidFill>
              <a:srgbClr val="6C6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649723" y="0"/>
            <a:ext cx="3505200" cy="2291080"/>
          </a:xfrm>
          <a:custGeom>
            <a:avLst/>
            <a:gdLst/>
            <a:ahLst/>
            <a:cxnLst/>
            <a:rect l="l" t="t" r="r" b="b"/>
            <a:pathLst>
              <a:path w="3505200" h="2291080">
                <a:moveTo>
                  <a:pt x="0" y="2290572"/>
                </a:moveTo>
                <a:lnTo>
                  <a:pt x="3505200" y="2290572"/>
                </a:lnTo>
                <a:lnTo>
                  <a:pt x="3505200" y="0"/>
                </a:lnTo>
                <a:lnTo>
                  <a:pt x="0" y="0"/>
                </a:lnTo>
                <a:lnTo>
                  <a:pt x="0" y="2290572"/>
                </a:lnTo>
                <a:close/>
              </a:path>
            </a:pathLst>
          </a:custGeom>
          <a:solidFill>
            <a:srgbClr val="715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651247" y="6088379"/>
            <a:ext cx="3505200" cy="82550"/>
          </a:xfrm>
          <a:custGeom>
            <a:avLst/>
            <a:gdLst/>
            <a:ahLst/>
            <a:cxnLst/>
            <a:rect l="l" t="t" r="r" b="b"/>
            <a:pathLst>
              <a:path w="3505200" h="82550">
                <a:moveTo>
                  <a:pt x="3505200" y="0"/>
                </a:moveTo>
                <a:lnTo>
                  <a:pt x="0" y="0"/>
                </a:lnTo>
                <a:lnTo>
                  <a:pt x="0" y="82296"/>
                </a:lnTo>
                <a:lnTo>
                  <a:pt x="3505200" y="82296"/>
                </a:lnTo>
                <a:lnTo>
                  <a:pt x="3505200" y="0"/>
                </a:lnTo>
                <a:close/>
              </a:path>
            </a:pathLst>
          </a:custGeom>
          <a:solidFill>
            <a:srgbClr val="A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92124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724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14272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99872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707123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231124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286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2863" y="6858000"/>
                </a:lnTo>
                <a:lnTo>
                  <a:pt x="91286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887723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973324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5532" y="3486378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74"/>
                </a:moveTo>
                <a:lnTo>
                  <a:pt x="44905" y="2667271"/>
                </a:lnTo>
                <a:lnTo>
                  <a:pt x="89843" y="2669961"/>
                </a:lnTo>
                <a:lnTo>
                  <a:pt x="134845" y="2672637"/>
                </a:lnTo>
                <a:lnTo>
                  <a:pt x="179944" y="2675292"/>
                </a:lnTo>
                <a:lnTo>
                  <a:pt x="225172" y="2677919"/>
                </a:lnTo>
                <a:lnTo>
                  <a:pt x="270560" y="2680512"/>
                </a:lnTo>
                <a:lnTo>
                  <a:pt x="316143" y="2683063"/>
                </a:lnTo>
                <a:lnTo>
                  <a:pt x="361950" y="2685565"/>
                </a:lnTo>
                <a:lnTo>
                  <a:pt x="408016" y="2688012"/>
                </a:lnTo>
                <a:lnTo>
                  <a:pt x="454371" y="2690397"/>
                </a:lnTo>
                <a:lnTo>
                  <a:pt x="501049" y="2692711"/>
                </a:lnTo>
                <a:lnTo>
                  <a:pt x="548082" y="2694950"/>
                </a:lnTo>
                <a:lnTo>
                  <a:pt x="595501" y="2697105"/>
                </a:lnTo>
                <a:lnTo>
                  <a:pt x="643339" y="2699171"/>
                </a:lnTo>
                <a:lnTo>
                  <a:pt x="691629" y="2701138"/>
                </a:lnTo>
                <a:lnTo>
                  <a:pt x="740401" y="2703002"/>
                </a:lnTo>
                <a:lnTo>
                  <a:pt x="789690" y="2704755"/>
                </a:lnTo>
                <a:lnTo>
                  <a:pt x="839527" y="2706390"/>
                </a:lnTo>
                <a:lnTo>
                  <a:pt x="889943" y="2707900"/>
                </a:lnTo>
                <a:lnTo>
                  <a:pt x="940972" y="2709279"/>
                </a:lnTo>
                <a:lnTo>
                  <a:pt x="992646" y="2710518"/>
                </a:lnTo>
                <a:lnTo>
                  <a:pt x="1044997" y="2711612"/>
                </a:lnTo>
                <a:lnTo>
                  <a:pt x="1098057" y="2712553"/>
                </a:lnTo>
                <a:lnTo>
                  <a:pt x="1151858" y="2713335"/>
                </a:lnTo>
                <a:lnTo>
                  <a:pt x="1206433" y="2713950"/>
                </a:lnTo>
                <a:lnTo>
                  <a:pt x="1261813" y="2714392"/>
                </a:lnTo>
                <a:lnTo>
                  <a:pt x="1318032" y="2714653"/>
                </a:lnTo>
                <a:lnTo>
                  <a:pt x="1375121" y="2714727"/>
                </a:lnTo>
                <a:lnTo>
                  <a:pt x="1433112" y="2714607"/>
                </a:lnTo>
                <a:lnTo>
                  <a:pt x="1492039" y="2714286"/>
                </a:lnTo>
                <a:lnTo>
                  <a:pt x="1551932" y="2713757"/>
                </a:lnTo>
                <a:lnTo>
                  <a:pt x="1612824" y="2713013"/>
                </a:lnTo>
                <a:lnTo>
                  <a:pt x="1674749" y="2712047"/>
                </a:lnTo>
                <a:lnTo>
                  <a:pt x="1717877" y="2711302"/>
                </a:lnTo>
                <a:lnTo>
                  <a:pt x="1761409" y="2710548"/>
                </a:lnTo>
                <a:lnTo>
                  <a:pt x="1805340" y="2709780"/>
                </a:lnTo>
                <a:lnTo>
                  <a:pt x="1849664" y="2708995"/>
                </a:lnTo>
                <a:lnTo>
                  <a:pt x="1894378" y="2708188"/>
                </a:lnTo>
                <a:lnTo>
                  <a:pt x="1939476" y="2707355"/>
                </a:lnTo>
                <a:lnTo>
                  <a:pt x="1984955" y="2706491"/>
                </a:lnTo>
                <a:lnTo>
                  <a:pt x="2030810" y="2705593"/>
                </a:lnTo>
                <a:lnTo>
                  <a:pt x="2077036" y="2704657"/>
                </a:lnTo>
                <a:lnTo>
                  <a:pt x="2123629" y="2703677"/>
                </a:lnTo>
                <a:lnTo>
                  <a:pt x="2170585" y="2702651"/>
                </a:lnTo>
                <a:lnTo>
                  <a:pt x="2217898" y="2701573"/>
                </a:lnTo>
                <a:lnTo>
                  <a:pt x="2265564" y="2700440"/>
                </a:lnTo>
                <a:lnTo>
                  <a:pt x="2313579" y="2699248"/>
                </a:lnTo>
                <a:lnTo>
                  <a:pt x="2361939" y="2697991"/>
                </a:lnTo>
                <a:lnTo>
                  <a:pt x="2410638" y="2696667"/>
                </a:lnTo>
                <a:lnTo>
                  <a:pt x="2459673" y="2695270"/>
                </a:lnTo>
                <a:lnTo>
                  <a:pt x="2509038" y="2693798"/>
                </a:lnTo>
                <a:lnTo>
                  <a:pt x="2558730" y="2692244"/>
                </a:lnTo>
                <a:lnTo>
                  <a:pt x="2608743" y="2690606"/>
                </a:lnTo>
                <a:lnTo>
                  <a:pt x="2659073" y="2688880"/>
                </a:lnTo>
                <a:lnTo>
                  <a:pt x="2709716" y="2687060"/>
                </a:lnTo>
                <a:lnTo>
                  <a:pt x="2760667" y="2685142"/>
                </a:lnTo>
                <a:lnTo>
                  <a:pt x="2811922" y="2683124"/>
                </a:lnTo>
                <a:lnTo>
                  <a:pt x="2863476" y="2681000"/>
                </a:lnTo>
                <a:lnTo>
                  <a:pt x="2915325" y="2678766"/>
                </a:lnTo>
                <a:lnTo>
                  <a:pt x="2967464" y="2676418"/>
                </a:lnTo>
                <a:lnTo>
                  <a:pt x="3019888" y="2673951"/>
                </a:lnTo>
                <a:lnTo>
                  <a:pt x="3072594" y="2671363"/>
                </a:lnTo>
                <a:lnTo>
                  <a:pt x="3125576" y="2668648"/>
                </a:lnTo>
                <a:lnTo>
                  <a:pt x="3178830" y="2665802"/>
                </a:lnTo>
                <a:lnTo>
                  <a:pt x="3232352" y="2662821"/>
                </a:lnTo>
                <a:lnTo>
                  <a:pt x="3286136" y="2659701"/>
                </a:lnTo>
                <a:lnTo>
                  <a:pt x="3340180" y="2656438"/>
                </a:lnTo>
                <a:lnTo>
                  <a:pt x="3394477" y="2653028"/>
                </a:lnTo>
                <a:lnTo>
                  <a:pt x="3449024" y="2649465"/>
                </a:lnTo>
                <a:lnTo>
                  <a:pt x="3503816" y="2645747"/>
                </a:lnTo>
                <a:lnTo>
                  <a:pt x="3558848" y="2641869"/>
                </a:lnTo>
                <a:lnTo>
                  <a:pt x="3614116" y="2637827"/>
                </a:lnTo>
                <a:lnTo>
                  <a:pt x="3669616" y="2633616"/>
                </a:lnTo>
                <a:lnTo>
                  <a:pt x="3725342" y="2629233"/>
                </a:lnTo>
                <a:lnTo>
                  <a:pt x="3781291" y="2624673"/>
                </a:lnTo>
                <a:lnTo>
                  <a:pt x="3837458" y="2619931"/>
                </a:lnTo>
                <a:lnTo>
                  <a:pt x="3893839" y="2615005"/>
                </a:lnTo>
                <a:lnTo>
                  <a:pt x="3950428" y="2609890"/>
                </a:lnTo>
                <a:lnTo>
                  <a:pt x="4007221" y="2604581"/>
                </a:lnTo>
                <a:lnTo>
                  <a:pt x="4064215" y="2599074"/>
                </a:lnTo>
                <a:lnTo>
                  <a:pt x="4121404" y="2593365"/>
                </a:lnTo>
                <a:lnTo>
                  <a:pt x="4166784" y="2588729"/>
                </a:lnTo>
                <a:lnTo>
                  <a:pt x="4212759" y="2583967"/>
                </a:lnTo>
                <a:lnTo>
                  <a:pt x="4259305" y="2579082"/>
                </a:lnTo>
                <a:lnTo>
                  <a:pt x="4306400" y="2574076"/>
                </a:lnTo>
                <a:lnTo>
                  <a:pt x="4354022" y="2568950"/>
                </a:lnTo>
                <a:lnTo>
                  <a:pt x="4402149" y="2563706"/>
                </a:lnTo>
                <a:lnTo>
                  <a:pt x="4450758" y="2558348"/>
                </a:lnTo>
                <a:lnTo>
                  <a:pt x="4499826" y="2552876"/>
                </a:lnTo>
                <a:lnTo>
                  <a:pt x="4549333" y="2547292"/>
                </a:lnTo>
                <a:lnTo>
                  <a:pt x="4599254" y="2541600"/>
                </a:lnTo>
                <a:lnTo>
                  <a:pt x="4649569" y="2535800"/>
                </a:lnTo>
                <a:lnTo>
                  <a:pt x="4700255" y="2529895"/>
                </a:lnTo>
                <a:lnTo>
                  <a:pt x="4751289" y="2523887"/>
                </a:lnTo>
                <a:lnTo>
                  <a:pt x="4802649" y="2517778"/>
                </a:lnTo>
                <a:lnTo>
                  <a:pt x="4854314" y="2511570"/>
                </a:lnTo>
                <a:lnTo>
                  <a:pt x="4906259" y="2505265"/>
                </a:lnTo>
                <a:lnTo>
                  <a:pt x="4958465" y="2498865"/>
                </a:lnTo>
                <a:lnTo>
                  <a:pt x="5010907" y="2492372"/>
                </a:lnTo>
                <a:lnTo>
                  <a:pt x="5063564" y="2485788"/>
                </a:lnTo>
                <a:lnTo>
                  <a:pt x="5116413" y="2479116"/>
                </a:lnTo>
                <a:lnTo>
                  <a:pt x="5169433" y="2472356"/>
                </a:lnTo>
                <a:lnTo>
                  <a:pt x="5222600" y="2465512"/>
                </a:lnTo>
                <a:lnTo>
                  <a:pt x="5275893" y="2458585"/>
                </a:lnTo>
                <a:lnTo>
                  <a:pt x="5329290" y="2451578"/>
                </a:lnTo>
                <a:lnTo>
                  <a:pt x="5382767" y="2444492"/>
                </a:lnTo>
                <a:lnTo>
                  <a:pt x="5436303" y="2437329"/>
                </a:lnTo>
                <a:lnTo>
                  <a:pt x="5489875" y="2430092"/>
                </a:lnTo>
                <a:lnTo>
                  <a:pt x="5543462" y="2422782"/>
                </a:lnTo>
                <a:lnTo>
                  <a:pt x="5597040" y="2415401"/>
                </a:lnTo>
                <a:lnTo>
                  <a:pt x="5650588" y="2407953"/>
                </a:lnTo>
                <a:lnTo>
                  <a:pt x="5704084" y="2400438"/>
                </a:lnTo>
                <a:lnTo>
                  <a:pt x="5757504" y="2392858"/>
                </a:lnTo>
                <a:lnTo>
                  <a:pt x="5810827" y="2385216"/>
                </a:lnTo>
                <a:lnTo>
                  <a:pt x="5864030" y="2377514"/>
                </a:lnTo>
                <a:lnTo>
                  <a:pt x="5917091" y="2369754"/>
                </a:lnTo>
                <a:lnTo>
                  <a:pt x="5969988" y="2361937"/>
                </a:lnTo>
                <a:lnTo>
                  <a:pt x="6022699" y="2354067"/>
                </a:lnTo>
                <a:lnTo>
                  <a:pt x="6075201" y="2346144"/>
                </a:lnTo>
                <a:lnTo>
                  <a:pt x="6127472" y="2338171"/>
                </a:lnTo>
                <a:lnTo>
                  <a:pt x="6179489" y="2330150"/>
                </a:lnTo>
                <a:lnTo>
                  <a:pt x="6231231" y="2322083"/>
                </a:lnTo>
                <a:lnTo>
                  <a:pt x="6282674" y="2313972"/>
                </a:lnTo>
                <a:lnTo>
                  <a:pt x="6333798" y="2305819"/>
                </a:lnTo>
                <a:lnTo>
                  <a:pt x="6384579" y="2297627"/>
                </a:lnTo>
                <a:lnTo>
                  <a:pt x="6434995" y="2289396"/>
                </a:lnTo>
                <a:lnTo>
                  <a:pt x="6485024" y="2281130"/>
                </a:lnTo>
                <a:lnTo>
                  <a:pt x="6534644" y="2272830"/>
                </a:lnTo>
                <a:lnTo>
                  <a:pt x="6583832" y="2264498"/>
                </a:lnTo>
                <a:lnTo>
                  <a:pt x="6632566" y="2256136"/>
                </a:lnTo>
                <a:lnTo>
                  <a:pt x="6680824" y="2247747"/>
                </a:lnTo>
                <a:lnTo>
                  <a:pt x="6728583" y="2239332"/>
                </a:lnTo>
                <a:lnTo>
                  <a:pt x="6775821" y="2230894"/>
                </a:lnTo>
                <a:lnTo>
                  <a:pt x="6822516" y="2222434"/>
                </a:lnTo>
                <a:lnTo>
                  <a:pt x="6868646" y="2213955"/>
                </a:lnTo>
                <a:lnTo>
                  <a:pt x="6914188" y="2205458"/>
                </a:lnTo>
                <a:lnTo>
                  <a:pt x="6959120" y="2196945"/>
                </a:lnTo>
                <a:lnTo>
                  <a:pt x="7003419" y="2188420"/>
                </a:lnTo>
                <a:lnTo>
                  <a:pt x="7047064" y="2179883"/>
                </a:lnTo>
                <a:lnTo>
                  <a:pt x="7090032" y="2171337"/>
                </a:lnTo>
                <a:lnTo>
                  <a:pt x="7132301" y="2162783"/>
                </a:lnTo>
                <a:lnTo>
                  <a:pt x="7173849" y="2154224"/>
                </a:lnTo>
                <a:lnTo>
                  <a:pt x="7235151" y="2141311"/>
                </a:lnTo>
                <a:lnTo>
                  <a:pt x="7296471" y="2128050"/>
                </a:lnTo>
                <a:lnTo>
                  <a:pt x="7357758" y="2114460"/>
                </a:lnTo>
                <a:lnTo>
                  <a:pt x="7418958" y="2100562"/>
                </a:lnTo>
                <a:lnTo>
                  <a:pt x="7480019" y="2086375"/>
                </a:lnTo>
                <a:lnTo>
                  <a:pt x="7540889" y="2071919"/>
                </a:lnTo>
                <a:lnTo>
                  <a:pt x="7601517" y="2057213"/>
                </a:lnTo>
                <a:lnTo>
                  <a:pt x="7661849" y="2042277"/>
                </a:lnTo>
                <a:lnTo>
                  <a:pt x="7721835" y="2027130"/>
                </a:lnTo>
                <a:lnTo>
                  <a:pt x="7781420" y="2011793"/>
                </a:lnTo>
                <a:lnTo>
                  <a:pt x="7840554" y="1996285"/>
                </a:lnTo>
                <a:lnTo>
                  <a:pt x="7899183" y="1980625"/>
                </a:lnTo>
                <a:lnTo>
                  <a:pt x="7957256" y="1964834"/>
                </a:lnTo>
                <a:lnTo>
                  <a:pt x="8014721" y="1948930"/>
                </a:lnTo>
                <a:lnTo>
                  <a:pt x="8071526" y="1932934"/>
                </a:lnTo>
                <a:lnTo>
                  <a:pt x="8127617" y="1916865"/>
                </a:lnTo>
                <a:lnTo>
                  <a:pt x="8182944" y="1900743"/>
                </a:lnTo>
                <a:lnTo>
                  <a:pt x="8237453" y="1884587"/>
                </a:lnTo>
                <a:lnTo>
                  <a:pt x="8291092" y="1868417"/>
                </a:lnTo>
                <a:lnTo>
                  <a:pt x="8343810" y="1852253"/>
                </a:lnTo>
                <a:lnTo>
                  <a:pt x="8395555" y="1836114"/>
                </a:lnTo>
                <a:lnTo>
                  <a:pt x="8446273" y="1820021"/>
                </a:lnTo>
                <a:lnTo>
                  <a:pt x="8495912" y="1803992"/>
                </a:lnTo>
                <a:lnTo>
                  <a:pt x="8544422" y="1788047"/>
                </a:lnTo>
                <a:lnTo>
                  <a:pt x="8591748" y="1772206"/>
                </a:lnTo>
                <a:lnTo>
                  <a:pt x="8637840" y="1756489"/>
                </a:lnTo>
                <a:lnTo>
                  <a:pt x="8682644" y="1740915"/>
                </a:lnTo>
                <a:lnTo>
                  <a:pt x="8726109" y="1725503"/>
                </a:lnTo>
                <a:lnTo>
                  <a:pt x="8768183" y="1710275"/>
                </a:lnTo>
                <a:lnTo>
                  <a:pt x="8808813" y="1695248"/>
                </a:lnTo>
                <a:lnTo>
                  <a:pt x="8847947" y="1680444"/>
                </a:lnTo>
                <a:lnTo>
                  <a:pt x="8885533" y="1665880"/>
                </a:lnTo>
                <a:lnTo>
                  <a:pt x="8921518" y="1651578"/>
                </a:lnTo>
                <a:lnTo>
                  <a:pt x="8988479" y="1623835"/>
                </a:lnTo>
                <a:lnTo>
                  <a:pt x="9048412" y="1597373"/>
                </a:lnTo>
                <a:lnTo>
                  <a:pt x="9075613" y="1584671"/>
                </a:lnTo>
                <a:lnTo>
                  <a:pt x="9078468" y="1583280"/>
                </a:lnTo>
              </a:path>
              <a:path w="9078595" h="2715260">
                <a:moveTo>
                  <a:pt x="0" y="870737"/>
                </a:moveTo>
                <a:lnTo>
                  <a:pt x="35926" y="851722"/>
                </a:lnTo>
                <a:lnTo>
                  <a:pt x="71996" y="832709"/>
                </a:lnTo>
                <a:lnTo>
                  <a:pt x="108353" y="813699"/>
                </a:lnTo>
                <a:lnTo>
                  <a:pt x="145143" y="794694"/>
                </a:lnTo>
                <a:lnTo>
                  <a:pt x="182507" y="775696"/>
                </a:lnTo>
                <a:lnTo>
                  <a:pt x="220591" y="756707"/>
                </a:lnTo>
                <a:lnTo>
                  <a:pt x="259538" y="737728"/>
                </a:lnTo>
                <a:lnTo>
                  <a:pt x="299493" y="718761"/>
                </a:lnTo>
                <a:lnTo>
                  <a:pt x="340599" y="699807"/>
                </a:lnTo>
                <a:lnTo>
                  <a:pt x="382999" y="680870"/>
                </a:lnTo>
                <a:lnTo>
                  <a:pt x="426839" y="661949"/>
                </a:lnTo>
                <a:lnTo>
                  <a:pt x="472261" y="643047"/>
                </a:lnTo>
                <a:lnTo>
                  <a:pt x="519410" y="624166"/>
                </a:lnTo>
                <a:lnTo>
                  <a:pt x="568429" y="605307"/>
                </a:lnTo>
                <a:lnTo>
                  <a:pt x="619463" y="586473"/>
                </a:lnTo>
                <a:lnTo>
                  <a:pt x="672656" y="567664"/>
                </a:lnTo>
                <a:lnTo>
                  <a:pt x="728151" y="548882"/>
                </a:lnTo>
                <a:lnTo>
                  <a:pt x="786092" y="530130"/>
                </a:lnTo>
                <a:lnTo>
                  <a:pt x="846623" y="511409"/>
                </a:lnTo>
                <a:lnTo>
                  <a:pt x="909888" y="492720"/>
                </a:lnTo>
                <a:lnTo>
                  <a:pt x="976032" y="474065"/>
                </a:lnTo>
                <a:lnTo>
                  <a:pt x="1045197" y="455447"/>
                </a:lnTo>
                <a:lnTo>
                  <a:pt x="1082614" y="445590"/>
                </a:lnTo>
                <a:lnTo>
                  <a:pt x="1120759" y="435534"/>
                </a:lnTo>
                <a:lnTo>
                  <a:pt x="1159622" y="425295"/>
                </a:lnTo>
                <a:lnTo>
                  <a:pt x="1199191" y="414888"/>
                </a:lnTo>
                <a:lnTo>
                  <a:pt x="1239454" y="404329"/>
                </a:lnTo>
                <a:lnTo>
                  <a:pt x="1280400" y="393635"/>
                </a:lnTo>
                <a:lnTo>
                  <a:pt x="1322017" y="382821"/>
                </a:lnTo>
                <a:lnTo>
                  <a:pt x="1364293" y="371902"/>
                </a:lnTo>
                <a:lnTo>
                  <a:pt x="1407218" y="360895"/>
                </a:lnTo>
                <a:lnTo>
                  <a:pt x="1450780" y="349816"/>
                </a:lnTo>
                <a:lnTo>
                  <a:pt x="1494966" y="338681"/>
                </a:lnTo>
                <a:lnTo>
                  <a:pt x="1539766" y="327504"/>
                </a:lnTo>
                <a:lnTo>
                  <a:pt x="1585168" y="316303"/>
                </a:lnTo>
                <a:lnTo>
                  <a:pt x="1631160" y="305093"/>
                </a:lnTo>
                <a:lnTo>
                  <a:pt x="1677732" y="293890"/>
                </a:lnTo>
                <a:lnTo>
                  <a:pt x="1724870" y="282710"/>
                </a:lnTo>
                <a:lnTo>
                  <a:pt x="1772565" y="271568"/>
                </a:lnTo>
                <a:lnTo>
                  <a:pt x="1820804" y="260481"/>
                </a:lnTo>
                <a:lnTo>
                  <a:pt x="1869576" y="249464"/>
                </a:lnTo>
                <a:lnTo>
                  <a:pt x="1918869" y="238533"/>
                </a:lnTo>
                <a:lnTo>
                  <a:pt x="1968673" y="227704"/>
                </a:lnTo>
                <a:lnTo>
                  <a:pt x="2018974" y="216994"/>
                </a:lnTo>
                <a:lnTo>
                  <a:pt x="2069762" y="206417"/>
                </a:lnTo>
                <a:lnTo>
                  <a:pt x="2121025" y="195989"/>
                </a:lnTo>
                <a:lnTo>
                  <a:pt x="2172752" y="185728"/>
                </a:lnTo>
                <a:lnTo>
                  <a:pt x="2224931" y="175647"/>
                </a:lnTo>
                <a:lnTo>
                  <a:pt x="2277551" y="165764"/>
                </a:lnTo>
                <a:lnTo>
                  <a:pt x="2330600" y="156094"/>
                </a:lnTo>
                <a:lnTo>
                  <a:pt x="2384066" y="146653"/>
                </a:lnTo>
                <a:lnTo>
                  <a:pt x="2437938" y="137456"/>
                </a:lnTo>
                <a:lnTo>
                  <a:pt x="2492205" y="128521"/>
                </a:lnTo>
                <a:lnTo>
                  <a:pt x="2546855" y="119862"/>
                </a:lnTo>
                <a:lnTo>
                  <a:pt x="2601876" y="111495"/>
                </a:lnTo>
                <a:lnTo>
                  <a:pt x="2657257" y="103436"/>
                </a:lnTo>
                <a:lnTo>
                  <a:pt x="2712987" y="95702"/>
                </a:lnTo>
                <a:lnTo>
                  <a:pt x="2769053" y="88307"/>
                </a:lnTo>
                <a:lnTo>
                  <a:pt x="2825445" y="81269"/>
                </a:lnTo>
                <a:lnTo>
                  <a:pt x="2882151" y="74602"/>
                </a:lnTo>
                <a:lnTo>
                  <a:pt x="2939159" y="68322"/>
                </a:lnTo>
                <a:lnTo>
                  <a:pt x="2996457" y="62446"/>
                </a:lnTo>
                <a:lnTo>
                  <a:pt x="3054035" y="56990"/>
                </a:lnTo>
                <a:lnTo>
                  <a:pt x="3111881" y="51968"/>
                </a:lnTo>
                <a:lnTo>
                  <a:pt x="3156318" y="48359"/>
                </a:lnTo>
                <a:lnTo>
                  <a:pt x="3201095" y="44877"/>
                </a:lnTo>
                <a:lnTo>
                  <a:pt x="3246208" y="41521"/>
                </a:lnTo>
                <a:lnTo>
                  <a:pt x="3291649" y="38292"/>
                </a:lnTo>
                <a:lnTo>
                  <a:pt x="3337414" y="35191"/>
                </a:lnTo>
                <a:lnTo>
                  <a:pt x="3383497" y="32217"/>
                </a:lnTo>
                <a:lnTo>
                  <a:pt x="3429892" y="29372"/>
                </a:lnTo>
                <a:lnTo>
                  <a:pt x="3476594" y="26655"/>
                </a:lnTo>
                <a:lnTo>
                  <a:pt x="3523597" y="24067"/>
                </a:lnTo>
                <a:lnTo>
                  <a:pt x="3570896" y="21609"/>
                </a:lnTo>
                <a:lnTo>
                  <a:pt x="3618486" y="19281"/>
                </a:lnTo>
                <a:lnTo>
                  <a:pt x="3666359" y="17084"/>
                </a:lnTo>
                <a:lnTo>
                  <a:pt x="3714512" y="15017"/>
                </a:lnTo>
                <a:lnTo>
                  <a:pt x="3762937" y="13081"/>
                </a:lnTo>
                <a:lnTo>
                  <a:pt x="3811631" y="11277"/>
                </a:lnTo>
                <a:lnTo>
                  <a:pt x="3860587" y="9605"/>
                </a:lnTo>
                <a:lnTo>
                  <a:pt x="3909799" y="8066"/>
                </a:lnTo>
                <a:lnTo>
                  <a:pt x="3959262" y="6659"/>
                </a:lnTo>
                <a:lnTo>
                  <a:pt x="4008971" y="5386"/>
                </a:lnTo>
                <a:lnTo>
                  <a:pt x="4058920" y="4247"/>
                </a:lnTo>
                <a:lnTo>
                  <a:pt x="4109103" y="3241"/>
                </a:lnTo>
                <a:lnTo>
                  <a:pt x="4159515" y="2371"/>
                </a:lnTo>
                <a:lnTo>
                  <a:pt x="4210150" y="1636"/>
                </a:lnTo>
                <a:lnTo>
                  <a:pt x="4261002" y="1036"/>
                </a:lnTo>
                <a:lnTo>
                  <a:pt x="4312066" y="572"/>
                </a:lnTo>
                <a:lnTo>
                  <a:pt x="4363337" y="244"/>
                </a:lnTo>
                <a:lnTo>
                  <a:pt x="4414809" y="53"/>
                </a:lnTo>
                <a:lnTo>
                  <a:pt x="4466475" y="0"/>
                </a:lnTo>
                <a:lnTo>
                  <a:pt x="4518332" y="83"/>
                </a:lnTo>
                <a:lnTo>
                  <a:pt x="4570373" y="305"/>
                </a:lnTo>
                <a:lnTo>
                  <a:pt x="4622592" y="666"/>
                </a:lnTo>
                <a:lnTo>
                  <a:pt x="4674984" y="1165"/>
                </a:lnTo>
                <a:lnTo>
                  <a:pt x="4727543" y="1804"/>
                </a:lnTo>
                <a:lnTo>
                  <a:pt x="4780264" y="2583"/>
                </a:lnTo>
                <a:lnTo>
                  <a:pt x="4833141" y="3501"/>
                </a:lnTo>
                <a:lnTo>
                  <a:pt x="4886169" y="4560"/>
                </a:lnTo>
                <a:lnTo>
                  <a:pt x="4939342" y="5761"/>
                </a:lnTo>
                <a:lnTo>
                  <a:pt x="4992655" y="7102"/>
                </a:lnTo>
                <a:lnTo>
                  <a:pt x="5046101" y="8586"/>
                </a:lnTo>
                <a:lnTo>
                  <a:pt x="5099676" y="10212"/>
                </a:lnTo>
                <a:lnTo>
                  <a:pt x="5153373" y="11981"/>
                </a:lnTo>
                <a:lnTo>
                  <a:pt x="5207188" y="13893"/>
                </a:lnTo>
                <a:lnTo>
                  <a:pt x="5261114" y="15948"/>
                </a:lnTo>
                <a:lnTo>
                  <a:pt x="5315146" y="18147"/>
                </a:lnTo>
                <a:lnTo>
                  <a:pt x="5369278" y="20491"/>
                </a:lnTo>
                <a:lnTo>
                  <a:pt x="5423505" y="22980"/>
                </a:lnTo>
                <a:lnTo>
                  <a:pt x="5477822" y="25614"/>
                </a:lnTo>
                <a:lnTo>
                  <a:pt x="5532222" y="28394"/>
                </a:lnTo>
                <a:lnTo>
                  <a:pt x="5586700" y="31320"/>
                </a:lnTo>
                <a:lnTo>
                  <a:pt x="5641251" y="34392"/>
                </a:lnTo>
                <a:lnTo>
                  <a:pt x="5695869" y="37612"/>
                </a:lnTo>
                <a:lnTo>
                  <a:pt x="5750548" y="40979"/>
                </a:lnTo>
                <a:lnTo>
                  <a:pt x="5805283" y="44493"/>
                </a:lnTo>
                <a:lnTo>
                  <a:pt x="5860068" y="48156"/>
                </a:lnTo>
                <a:lnTo>
                  <a:pt x="5914897" y="51968"/>
                </a:lnTo>
                <a:lnTo>
                  <a:pt x="5962519" y="55457"/>
                </a:lnTo>
                <a:lnTo>
                  <a:pt x="6011082" y="59249"/>
                </a:lnTo>
                <a:lnTo>
                  <a:pt x="6060546" y="63334"/>
                </a:lnTo>
                <a:lnTo>
                  <a:pt x="6110870" y="67703"/>
                </a:lnTo>
                <a:lnTo>
                  <a:pt x="6162011" y="72347"/>
                </a:lnTo>
                <a:lnTo>
                  <a:pt x="6213930" y="77254"/>
                </a:lnTo>
                <a:lnTo>
                  <a:pt x="6266585" y="82416"/>
                </a:lnTo>
                <a:lnTo>
                  <a:pt x="6319934" y="87822"/>
                </a:lnTo>
                <a:lnTo>
                  <a:pt x="6373937" y="93463"/>
                </a:lnTo>
                <a:lnTo>
                  <a:pt x="6428553" y="99330"/>
                </a:lnTo>
                <a:lnTo>
                  <a:pt x="6483739" y="105411"/>
                </a:lnTo>
                <a:lnTo>
                  <a:pt x="6539455" y="111698"/>
                </a:lnTo>
                <a:lnTo>
                  <a:pt x="6595661" y="118181"/>
                </a:lnTo>
                <a:lnTo>
                  <a:pt x="6652314" y="124849"/>
                </a:lnTo>
                <a:lnTo>
                  <a:pt x="6709373" y="131694"/>
                </a:lnTo>
                <a:lnTo>
                  <a:pt x="6766798" y="138705"/>
                </a:lnTo>
                <a:lnTo>
                  <a:pt x="6824546" y="145873"/>
                </a:lnTo>
                <a:lnTo>
                  <a:pt x="6882578" y="153187"/>
                </a:lnTo>
                <a:lnTo>
                  <a:pt x="6940851" y="160638"/>
                </a:lnTo>
                <a:lnTo>
                  <a:pt x="6999325" y="168217"/>
                </a:lnTo>
                <a:lnTo>
                  <a:pt x="7057958" y="175913"/>
                </a:lnTo>
                <a:lnTo>
                  <a:pt x="7116709" y="183716"/>
                </a:lnTo>
                <a:lnTo>
                  <a:pt x="7175538" y="191618"/>
                </a:lnTo>
                <a:lnTo>
                  <a:pt x="7234402" y="199607"/>
                </a:lnTo>
                <a:lnTo>
                  <a:pt x="7293260" y="207675"/>
                </a:lnTo>
                <a:lnTo>
                  <a:pt x="7352072" y="215811"/>
                </a:lnTo>
                <a:lnTo>
                  <a:pt x="7410797" y="224006"/>
                </a:lnTo>
                <a:lnTo>
                  <a:pt x="7469392" y="232250"/>
                </a:lnTo>
                <a:lnTo>
                  <a:pt x="7527817" y="240533"/>
                </a:lnTo>
                <a:lnTo>
                  <a:pt x="7586031" y="248845"/>
                </a:lnTo>
                <a:lnTo>
                  <a:pt x="7643993" y="257177"/>
                </a:lnTo>
                <a:lnTo>
                  <a:pt x="7701660" y="265519"/>
                </a:lnTo>
                <a:lnTo>
                  <a:pt x="7758993" y="273860"/>
                </a:lnTo>
                <a:lnTo>
                  <a:pt x="7815950" y="282192"/>
                </a:lnTo>
                <a:lnTo>
                  <a:pt x="7872490" y="290504"/>
                </a:lnTo>
                <a:lnTo>
                  <a:pt x="7928571" y="298787"/>
                </a:lnTo>
                <a:lnTo>
                  <a:pt x="7984153" y="307031"/>
                </a:lnTo>
                <a:lnTo>
                  <a:pt x="8039193" y="315226"/>
                </a:lnTo>
                <a:lnTo>
                  <a:pt x="8093652" y="323362"/>
                </a:lnTo>
                <a:lnTo>
                  <a:pt x="8147488" y="331430"/>
                </a:lnTo>
                <a:lnTo>
                  <a:pt x="8200659" y="339419"/>
                </a:lnTo>
                <a:lnTo>
                  <a:pt x="8253125" y="347321"/>
                </a:lnTo>
                <a:lnTo>
                  <a:pt x="8304844" y="355124"/>
                </a:lnTo>
                <a:lnTo>
                  <a:pt x="8355776" y="362820"/>
                </a:lnTo>
                <a:lnTo>
                  <a:pt x="8405878" y="370399"/>
                </a:lnTo>
                <a:lnTo>
                  <a:pt x="8455110" y="377850"/>
                </a:lnTo>
                <a:lnTo>
                  <a:pt x="8503430" y="385164"/>
                </a:lnTo>
                <a:lnTo>
                  <a:pt x="8550798" y="392332"/>
                </a:lnTo>
                <a:lnTo>
                  <a:pt x="8597172" y="399343"/>
                </a:lnTo>
                <a:lnTo>
                  <a:pt x="8642512" y="406188"/>
                </a:lnTo>
                <a:lnTo>
                  <a:pt x="8686775" y="412856"/>
                </a:lnTo>
                <a:lnTo>
                  <a:pt x="8729920" y="419339"/>
                </a:lnTo>
                <a:lnTo>
                  <a:pt x="8771907" y="425626"/>
                </a:lnTo>
                <a:lnTo>
                  <a:pt x="8812695" y="431707"/>
                </a:lnTo>
                <a:lnTo>
                  <a:pt x="8852241" y="437574"/>
                </a:lnTo>
                <a:lnTo>
                  <a:pt x="8890506" y="443215"/>
                </a:lnTo>
                <a:lnTo>
                  <a:pt x="8963023" y="453783"/>
                </a:lnTo>
                <a:lnTo>
                  <a:pt x="9029919" y="463334"/>
                </a:lnTo>
                <a:lnTo>
                  <a:pt x="9061155" y="467703"/>
                </a:lnTo>
                <a:lnTo>
                  <a:pt x="9078468" y="47008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3340" y="5640324"/>
            <a:ext cx="3005455" cy="1211580"/>
          </a:xfrm>
          <a:custGeom>
            <a:avLst/>
            <a:gdLst/>
            <a:ahLst/>
            <a:cxnLst/>
            <a:rect l="l" t="t" r="r" b="b"/>
            <a:pathLst>
              <a:path w="3005455" h="1211579">
                <a:moveTo>
                  <a:pt x="0" y="0"/>
                </a:moveTo>
                <a:lnTo>
                  <a:pt x="51736" y="23523"/>
                </a:lnTo>
                <a:lnTo>
                  <a:pt x="103465" y="47039"/>
                </a:lnTo>
                <a:lnTo>
                  <a:pt x="155181" y="70542"/>
                </a:lnTo>
                <a:lnTo>
                  <a:pt x="206875" y="94025"/>
                </a:lnTo>
                <a:lnTo>
                  <a:pt x="258542" y="117481"/>
                </a:lnTo>
                <a:lnTo>
                  <a:pt x="310173" y="140903"/>
                </a:lnTo>
                <a:lnTo>
                  <a:pt x="361763" y="164285"/>
                </a:lnTo>
                <a:lnTo>
                  <a:pt x="413304" y="187620"/>
                </a:lnTo>
                <a:lnTo>
                  <a:pt x="464788" y="210901"/>
                </a:lnTo>
                <a:lnTo>
                  <a:pt x="516210" y="234122"/>
                </a:lnTo>
                <a:lnTo>
                  <a:pt x="567562" y="257275"/>
                </a:lnTo>
                <a:lnTo>
                  <a:pt x="618837" y="280354"/>
                </a:lnTo>
                <a:lnTo>
                  <a:pt x="670028" y="303352"/>
                </a:lnTo>
                <a:lnTo>
                  <a:pt x="721127" y="326263"/>
                </a:lnTo>
                <a:lnTo>
                  <a:pt x="772129" y="349080"/>
                </a:lnTo>
                <a:lnTo>
                  <a:pt x="823026" y="371796"/>
                </a:lnTo>
                <a:lnTo>
                  <a:pt x="873811" y="394404"/>
                </a:lnTo>
                <a:lnTo>
                  <a:pt x="924477" y="416898"/>
                </a:lnTo>
                <a:lnTo>
                  <a:pt x="975017" y="439271"/>
                </a:lnTo>
                <a:lnTo>
                  <a:pt x="1025424" y="461515"/>
                </a:lnTo>
                <a:lnTo>
                  <a:pt x="1075691" y="483626"/>
                </a:lnTo>
                <a:lnTo>
                  <a:pt x="1125811" y="505594"/>
                </a:lnTo>
                <a:lnTo>
                  <a:pt x="1175776" y="527415"/>
                </a:lnTo>
                <a:lnTo>
                  <a:pt x="1225581" y="549081"/>
                </a:lnTo>
                <a:lnTo>
                  <a:pt x="1275218" y="570586"/>
                </a:lnTo>
                <a:lnTo>
                  <a:pt x="1324680" y="591923"/>
                </a:lnTo>
                <a:lnTo>
                  <a:pt x="1373960" y="613084"/>
                </a:lnTo>
                <a:lnTo>
                  <a:pt x="1423050" y="634064"/>
                </a:lnTo>
                <a:lnTo>
                  <a:pt x="1471945" y="654855"/>
                </a:lnTo>
                <a:lnTo>
                  <a:pt x="1520637" y="675452"/>
                </a:lnTo>
                <a:lnTo>
                  <a:pt x="1569118" y="695846"/>
                </a:lnTo>
                <a:lnTo>
                  <a:pt x="1617383" y="716032"/>
                </a:lnTo>
                <a:lnTo>
                  <a:pt x="1665423" y="736002"/>
                </a:lnTo>
                <a:lnTo>
                  <a:pt x="1713232" y="755751"/>
                </a:lnTo>
                <a:lnTo>
                  <a:pt x="1760804" y="775270"/>
                </a:lnTo>
                <a:lnTo>
                  <a:pt x="1808130" y="794555"/>
                </a:lnTo>
                <a:lnTo>
                  <a:pt x="1855204" y="813597"/>
                </a:lnTo>
                <a:lnTo>
                  <a:pt x="1902019" y="832390"/>
                </a:lnTo>
                <a:lnTo>
                  <a:pt x="1948568" y="850927"/>
                </a:lnTo>
                <a:lnTo>
                  <a:pt x="1994844" y="869202"/>
                </a:lnTo>
                <a:lnTo>
                  <a:pt x="2040840" y="887208"/>
                </a:lnTo>
                <a:lnTo>
                  <a:pt x="2086549" y="904937"/>
                </a:lnTo>
                <a:lnTo>
                  <a:pt x="2131963" y="922385"/>
                </a:lnTo>
                <a:lnTo>
                  <a:pt x="2177077" y="939543"/>
                </a:lnTo>
                <a:lnTo>
                  <a:pt x="2221882" y="956404"/>
                </a:lnTo>
                <a:lnTo>
                  <a:pt x="2266372" y="972963"/>
                </a:lnTo>
                <a:lnTo>
                  <a:pt x="2310540" y="989213"/>
                </a:lnTo>
                <a:lnTo>
                  <a:pt x="2354379" y="1005146"/>
                </a:lnTo>
                <a:lnTo>
                  <a:pt x="2397882" y="1020757"/>
                </a:lnTo>
                <a:lnTo>
                  <a:pt x="2441042" y="1036037"/>
                </a:lnTo>
                <a:lnTo>
                  <a:pt x="2483852" y="1050981"/>
                </a:lnTo>
                <a:lnTo>
                  <a:pt x="2526304" y="1065583"/>
                </a:lnTo>
                <a:lnTo>
                  <a:pt x="2568393" y="1079834"/>
                </a:lnTo>
                <a:lnTo>
                  <a:pt x="2610110" y="1093728"/>
                </a:lnTo>
                <a:lnTo>
                  <a:pt x="2651449" y="1107259"/>
                </a:lnTo>
                <a:lnTo>
                  <a:pt x="2692403" y="1120420"/>
                </a:lnTo>
                <a:lnTo>
                  <a:pt x="2732964" y="1133205"/>
                </a:lnTo>
                <a:lnTo>
                  <a:pt x="2773127" y="1145605"/>
                </a:lnTo>
                <a:lnTo>
                  <a:pt x="2812883" y="1157616"/>
                </a:lnTo>
                <a:lnTo>
                  <a:pt x="2852227" y="1169229"/>
                </a:lnTo>
                <a:lnTo>
                  <a:pt x="2891150" y="1180439"/>
                </a:lnTo>
                <a:lnTo>
                  <a:pt x="2929645" y="1191239"/>
                </a:lnTo>
                <a:lnTo>
                  <a:pt x="2967707" y="1201621"/>
                </a:lnTo>
                <a:lnTo>
                  <a:pt x="3005328" y="1211579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5532" y="5285232"/>
            <a:ext cx="9078595" cy="1467485"/>
          </a:xfrm>
          <a:custGeom>
            <a:avLst/>
            <a:gdLst/>
            <a:ahLst/>
            <a:cxnLst/>
            <a:rect l="l" t="t" r="r" b="b"/>
            <a:pathLst>
              <a:path w="9078595" h="1467484">
                <a:moveTo>
                  <a:pt x="0" y="0"/>
                </a:moveTo>
                <a:lnTo>
                  <a:pt x="37330" y="13040"/>
                </a:lnTo>
                <a:lnTo>
                  <a:pt x="74781" y="26102"/>
                </a:lnTo>
                <a:lnTo>
                  <a:pt x="112476" y="39209"/>
                </a:lnTo>
                <a:lnTo>
                  <a:pt x="150535" y="52381"/>
                </a:lnTo>
                <a:lnTo>
                  <a:pt x="189081" y="65641"/>
                </a:lnTo>
                <a:lnTo>
                  <a:pt x="228234" y="79010"/>
                </a:lnTo>
                <a:lnTo>
                  <a:pt x="268117" y="92511"/>
                </a:lnTo>
                <a:lnTo>
                  <a:pt x="308850" y="106166"/>
                </a:lnTo>
                <a:lnTo>
                  <a:pt x="350556" y="119996"/>
                </a:lnTo>
                <a:lnTo>
                  <a:pt x="393355" y="134024"/>
                </a:lnTo>
                <a:lnTo>
                  <a:pt x="437370" y="148271"/>
                </a:lnTo>
                <a:lnTo>
                  <a:pt x="482722" y="162760"/>
                </a:lnTo>
                <a:lnTo>
                  <a:pt x="529532" y="177511"/>
                </a:lnTo>
                <a:lnTo>
                  <a:pt x="577923" y="192548"/>
                </a:lnTo>
                <a:lnTo>
                  <a:pt x="628015" y="207892"/>
                </a:lnTo>
                <a:lnTo>
                  <a:pt x="679930" y="223566"/>
                </a:lnTo>
                <a:lnTo>
                  <a:pt x="733790" y="239590"/>
                </a:lnTo>
                <a:lnTo>
                  <a:pt x="789716" y="255987"/>
                </a:lnTo>
                <a:lnTo>
                  <a:pt x="847830" y="272779"/>
                </a:lnTo>
                <a:lnTo>
                  <a:pt x="908254" y="289988"/>
                </a:lnTo>
                <a:lnTo>
                  <a:pt x="971108" y="307635"/>
                </a:lnTo>
                <a:lnTo>
                  <a:pt x="1036514" y="325744"/>
                </a:lnTo>
                <a:lnTo>
                  <a:pt x="1104595" y="344335"/>
                </a:lnTo>
                <a:lnTo>
                  <a:pt x="1143070" y="354783"/>
                </a:lnTo>
                <a:lnTo>
                  <a:pt x="1182416" y="365482"/>
                </a:lnTo>
                <a:lnTo>
                  <a:pt x="1222610" y="376420"/>
                </a:lnTo>
                <a:lnTo>
                  <a:pt x="1263628" y="387587"/>
                </a:lnTo>
                <a:lnTo>
                  <a:pt x="1305446" y="398970"/>
                </a:lnTo>
                <a:lnTo>
                  <a:pt x="1348038" y="410558"/>
                </a:lnTo>
                <a:lnTo>
                  <a:pt x="1391383" y="422339"/>
                </a:lnTo>
                <a:lnTo>
                  <a:pt x="1435454" y="434301"/>
                </a:lnTo>
                <a:lnTo>
                  <a:pt x="1480229" y="446435"/>
                </a:lnTo>
                <a:lnTo>
                  <a:pt x="1525683" y="458726"/>
                </a:lnTo>
                <a:lnTo>
                  <a:pt x="1571793" y="471165"/>
                </a:lnTo>
                <a:lnTo>
                  <a:pt x="1618533" y="483740"/>
                </a:lnTo>
                <a:lnTo>
                  <a:pt x="1665881" y="496438"/>
                </a:lnTo>
                <a:lnTo>
                  <a:pt x="1713812" y="509249"/>
                </a:lnTo>
                <a:lnTo>
                  <a:pt x="1762302" y="522161"/>
                </a:lnTo>
                <a:lnTo>
                  <a:pt x="1811326" y="535163"/>
                </a:lnTo>
                <a:lnTo>
                  <a:pt x="1860862" y="548242"/>
                </a:lnTo>
                <a:lnTo>
                  <a:pt x="1910884" y="561388"/>
                </a:lnTo>
                <a:lnTo>
                  <a:pt x="1961369" y="574589"/>
                </a:lnTo>
                <a:lnTo>
                  <a:pt x="2012293" y="587832"/>
                </a:lnTo>
                <a:lnTo>
                  <a:pt x="2063632" y="601108"/>
                </a:lnTo>
                <a:lnTo>
                  <a:pt x="2115361" y="614404"/>
                </a:lnTo>
                <a:lnTo>
                  <a:pt x="2167457" y="627708"/>
                </a:lnTo>
                <a:lnTo>
                  <a:pt x="2219896" y="641010"/>
                </a:lnTo>
                <a:lnTo>
                  <a:pt x="2272652" y="654297"/>
                </a:lnTo>
                <a:lnTo>
                  <a:pt x="2325704" y="667558"/>
                </a:lnTo>
                <a:lnTo>
                  <a:pt x="2379025" y="680782"/>
                </a:lnTo>
                <a:lnTo>
                  <a:pt x="2432593" y="693956"/>
                </a:lnTo>
                <a:lnTo>
                  <a:pt x="2486383" y="707070"/>
                </a:lnTo>
                <a:lnTo>
                  <a:pt x="2540372" y="720112"/>
                </a:lnTo>
                <a:lnTo>
                  <a:pt x="2594535" y="733070"/>
                </a:lnTo>
                <a:lnTo>
                  <a:pt x="2648847" y="745933"/>
                </a:lnTo>
                <a:lnTo>
                  <a:pt x="2703286" y="758689"/>
                </a:lnTo>
                <a:lnTo>
                  <a:pt x="2757827" y="771327"/>
                </a:lnTo>
                <a:lnTo>
                  <a:pt x="2812445" y="783835"/>
                </a:lnTo>
                <a:lnTo>
                  <a:pt x="2867118" y="796202"/>
                </a:lnTo>
                <a:lnTo>
                  <a:pt x="2921820" y="808416"/>
                </a:lnTo>
                <a:lnTo>
                  <a:pt x="2976529" y="820465"/>
                </a:lnTo>
                <a:lnTo>
                  <a:pt x="3031219" y="832339"/>
                </a:lnTo>
                <a:lnTo>
                  <a:pt x="3085866" y="844024"/>
                </a:lnTo>
                <a:lnTo>
                  <a:pt x="3140448" y="855511"/>
                </a:lnTo>
                <a:lnTo>
                  <a:pt x="3194939" y="866787"/>
                </a:lnTo>
                <a:lnTo>
                  <a:pt x="3240905" y="876174"/>
                </a:lnTo>
                <a:lnTo>
                  <a:pt x="3287337" y="885572"/>
                </a:lnTo>
                <a:lnTo>
                  <a:pt x="3334214" y="894977"/>
                </a:lnTo>
                <a:lnTo>
                  <a:pt x="3381516" y="904385"/>
                </a:lnTo>
                <a:lnTo>
                  <a:pt x="3429225" y="913795"/>
                </a:lnTo>
                <a:lnTo>
                  <a:pt x="3477320" y="923202"/>
                </a:lnTo>
                <a:lnTo>
                  <a:pt x="3525781" y="932602"/>
                </a:lnTo>
                <a:lnTo>
                  <a:pt x="3574590" y="941993"/>
                </a:lnTo>
                <a:lnTo>
                  <a:pt x="3623725" y="951370"/>
                </a:lnTo>
                <a:lnTo>
                  <a:pt x="3673169" y="960731"/>
                </a:lnTo>
                <a:lnTo>
                  <a:pt x="3722900" y="970072"/>
                </a:lnTo>
                <a:lnTo>
                  <a:pt x="3772900" y="979390"/>
                </a:lnTo>
                <a:lnTo>
                  <a:pt x="3823148" y="988681"/>
                </a:lnTo>
                <a:lnTo>
                  <a:pt x="3873625" y="997942"/>
                </a:lnTo>
                <a:lnTo>
                  <a:pt x="3924312" y="1007169"/>
                </a:lnTo>
                <a:lnTo>
                  <a:pt x="3975188" y="1016359"/>
                </a:lnTo>
                <a:lnTo>
                  <a:pt x="4026234" y="1025508"/>
                </a:lnTo>
                <a:lnTo>
                  <a:pt x="4077431" y="1034614"/>
                </a:lnTo>
                <a:lnTo>
                  <a:pt x="4128758" y="1043673"/>
                </a:lnTo>
                <a:lnTo>
                  <a:pt x="4180196" y="1052680"/>
                </a:lnTo>
                <a:lnTo>
                  <a:pt x="4231726" y="1061634"/>
                </a:lnTo>
                <a:lnTo>
                  <a:pt x="4283327" y="1070530"/>
                </a:lnTo>
                <a:lnTo>
                  <a:pt x="4334980" y="1079365"/>
                </a:lnTo>
                <a:lnTo>
                  <a:pt x="4386666" y="1088135"/>
                </a:lnTo>
                <a:lnTo>
                  <a:pt x="4438364" y="1096838"/>
                </a:lnTo>
                <a:lnTo>
                  <a:pt x="4490055" y="1105470"/>
                </a:lnTo>
                <a:lnTo>
                  <a:pt x="4541719" y="1114027"/>
                </a:lnTo>
                <a:lnTo>
                  <a:pt x="4593337" y="1122505"/>
                </a:lnTo>
                <a:lnTo>
                  <a:pt x="4644889" y="1130903"/>
                </a:lnTo>
                <a:lnTo>
                  <a:pt x="4696356" y="1139215"/>
                </a:lnTo>
                <a:lnTo>
                  <a:pt x="4747717" y="1147439"/>
                </a:lnTo>
                <a:lnTo>
                  <a:pt x="4798953" y="1155572"/>
                </a:lnTo>
                <a:lnTo>
                  <a:pt x="4850044" y="1163609"/>
                </a:lnTo>
                <a:lnTo>
                  <a:pt x="4900971" y="1171548"/>
                </a:lnTo>
                <a:lnTo>
                  <a:pt x="4951715" y="1179384"/>
                </a:lnTo>
                <a:lnTo>
                  <a:pt x="5002254" y="1187116"/>
                </a:lnTo>
                <a:lnTo>
                  <a:pt x="5052570" y="1194738"/>
                </a:lnTo>
                <a:lnTo>
                  <a:pt x="5102643" y="1202248"/>
                </a:lnTo>
                <a:lnTo>
                  <a:pt x="5152453" y="1209643"/>
                </a:lnTo>
                <a:lnTo>
                  <a:pt x="5201981" y="1216918"/>
                </a:lnTo>
                <a:lnTo>
                  <a:pt x="5251208" y="1224071"/>
                </a:lnTo>
                <a:lnTo>
                  <a:pt x="5300112" y="1231098"/>
                </a:lnTo>
                <a:lnTo>
                  <a:pt x="5348675" y="1237995"/>
                </a:lnTo>
                <a:lnTo>
                  <a:pt x="5396877" y="1244760"/>
                </a:lnTo>
                <a:lnTo>
                  <a:pt x="5444699" y="1251389"/>
                </a:lnTo>
                <a:lnTo>
                  <a:pt x="5492120" y="1257878"/>
                </a:lnTo>
                <a:lnTo>
                  <a:pt x="5539121" y="1264224"/>
                </a:lnTo>
                <a:lnTo>
                  <a:pt x="5585682" y="1270423"/>
                </a:lnTo>
                <a:lnTo>
                  <a:pt x="5631784" y="1276473"/>
                </a:lnTo>
                <a:lnTo>
                  <a:pt x="5677408" y="1282369"/>
                </a:lnTo>
                <a:lnTo>
                  <a:pt x="5732837" y="1289363"/>
                </a:lnTo>
                <a:lnTo>
                  <a:pt x="5788444" y="1296155"/>
                </a:lnTo>
                <a:lnTo>
                  <a:pt x="5844194" y="1302751"/>
                </a:lnTo>
                <a:lnTo>
                  <a:pt x="5900055" y="1309154"/>
                </a:lnTo>
                <a:lnTo>
                  <a:pt x="5955991" y="1315370"/>
                </a:lnTo>
                <a:lnTo>
                  <a:pt x="6011969" y="1321401"/>
                </a:lnTo>
                <a:lnTo>
                  <a:pt x="6067954" y="1327252"/>
                </a:lnTo>
                <a:lnTo>
                  <a:pt x="6123913" y="1332927"/>
                </a:lnTo>
                <a:lnTo>
                  <a:pt x="6179810" y="1338430"/>
                </a:lnTo>
                <a:lnTo>
                  <a:pt x="6235613" y="1343766"/>
                </a:lnTo>
                <a:lnTo>
                  <a:pt x="6291286" y="1348938"/>
                </a:lnTo>
                <a:lnTo>
                  <a:pt x="6346796" y="1353951"/>
                </a:lnTo>
                <a:lnTo>
                  <a:pt x="6402109" y="1358809"/>
                </a:lnTo>
                <a:lnTo>
                  <a:pt x="6457190" y="1363515"/>
                </a:lnTo>
                <a:lnTo>
                  <a:pt x="6512005" y="1368075"/>
                </a:lnTo>
                <a:lnTo>
                  <a:pt x="6566521" y="1372492"/>
                </a:lnTo>
                <a:lnTo>
                  <a:pt x="6620702" y="1376770"/>
                </a:lnTo>
                <a:lnTo>
                  <a:pt x="6674516" y="1380913"/>
                </a:lnTo>
                <a:lnTo>
                  <a:pt x="6727927" y="1384927"/>
                </a:lnTo>
                <a:lnTo>
                  <a:pt x="6780902" y="1388814"/>
                </a:lnTo>
                <a:lnTo>
                  <a:pt x="6833407" y="1392578"/>
                </a:lnTo>
                <a:lnTo>
                  <a:pt x="6885407" y="1396225"/>
                </a:lnTo>
                <a:lnTo>
                  <a:pt x="6936868" y="1399758"/>
                </a:lnTo>
                <a:lnTo>
                  <a:pt x="6987756" y="1403181"/>
                </a:lnTo>
                <a:lnTo>
                  <a:pt x="7038038" y="1406499"/>
                </a:lnTo>
                <a:lnTo>
                  <a:pt x="7087678" y="1409715"/>
                </a:lnTo>
                <a:lnTo>
                  <a:pt x="7136643" y="1412834"/>
                </a:lnTo>
                <a:lnTo>
                  <a:pt x="7184899" y="1415860"/>
                </a:lnTo>
                <a:lnTo>
                  <a:pt x="7232411" y="1418796"/>
                </a:lnTo>
                <a:lnTo>
                  <a:pt x="7279146" y="1421648"/>
                </a:lnTo>
                <a:lnTo>
                  <a:pt x="7325068" y="1424419"/>
                </a:lnTo>
                <a:lnTo>
                  <a:pt x="7370145" y="1427113"/>
                </a:lnTo>
                <a:lnTo>
                  <a:pt x="7414342" y="1429735"/>
                </a:lnTo>
                <a:lnTo>
                  <a:pt x="7457625" y="1432289"/>
                </a:lnTo>
                <a:lnTo>
                  <a:pt x="7499959" y="1434778"/>
                </a:lnTo>
                <a:lnTo>
                  <a:pt x="7541311" y="1437207"/>
                </a:lnTo>
                <a:lnTo>
                  <a:pt x="7581647" y="1439580"/>
                </a:lnTo>
                <a:lnTo>
                  <a:pt x="7620931" y="1441901"/>
                </a:lnTo>
                <a:lnTo>
                  <a:pt x="7659131" y="1444175"/>
                </a:lnTo>
                <a:lnTo>
                  <a:pt x="7696213" y="1446405"/>
                </a:lnTo>
                <a:lnTo>
                  <a:pt x="7732141" y="1448596"/>
                </a:lnTo>
                <a:lnTo>
                  <a:pt x="7813749" y="1453393"/>
                </a:lnTo>
                <a:lnTo>
                  <a:pt x="7888492" y="1457351"/>
                </a:lnTo>
                <a:lnTo>
                  <a:pt x="7956943" y="1460536"/>
                </a:lnTo>
                <a:lnTo>
                  <a:pt x="8019675" y="1463013"/>
                </a:lnTo>
                <a:lnTo>
                  <a:pt x="8077260" y="1464848"/>
                </a:lnTo>
                <a:lnTo>
                  <a:pt x="8130273" y="1466104"/>
                </a:lnTo>
                <a:lnTo>
                  <a:pt x="8179284" y="1466849"/>
                </a:lnTo>
                <a:lnTo>
                  <a:pt x="8224868" y="1467146"/>
                </a:lnTo>
                <a:lnTo>
                  <a:pt x="8267598" y="1467061"/>
                </a:lnTo>
                <a:lnTo>
                  <a:pt x="8308046" y="1466660"/>
                </a:lnTo>
                <a:lnTo>
                  <a:pt x="8346785" y="1466007"/>
                </a:lnTo>
                <a:lnTo>
                  <a:pt x="8421428" y="1464209"/>
                </a:lnTo>
                <a:lnTo>
                  <a:pt x="8458479" y="1463194"/>
                </a:lnTo>
                <a:lnTo>
                  <a:pt x="8496113" y="1462189"/>
                </a:lnTo>
                <a:lnTo>
                  <a:pt x="8534902" y="1461258"/>
                </a:lnTo>
                <a:lnTo>
                  <a:pt x="8575421" y="1460468"/>
                </a:lnTo>
                <a:lnTo>
                  <a:pt x="8638028" y="1459103"/>
                </a:lnTo>
                <a:lnTo>
                  <a:pt x="8697556" y="1457203"/>
                </a:lnTo>
                <a:lnTo>
                  <a:pt x="8754312" y="1454821"/>
                </a:lnTo>
                <a:lnTo>
                  <a:pt x="8808603" y="1452010"/>
                </a:lnTo>
                <a:lnTo>
                  <a:pt x="8860739" y="1448825"/>
                </a:lnTo>
                <a:lnTo>
                  <a:pt x="8911026" y="1445320"/>
                </a:lnTo>
                <a:lnTo>
                  <a:pt x="8959774" y="1441546"/>
                </a:lnTo>
                <a:lnTo>
                  <a:pt x="9007289" y="1437559"/>
                </a:lnTo>
                <a:lnTo>
                  <a:pt x="9053881" y="1433412"/>
                </a:lnTo>
                <a:lnTo>
                  <a:pt x="9078468" y="1431137"/>
                </a:lnTo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214372" y="5138558"/>
            <a:ext cx="6929755" cy="1713864"/>
          </a:xfrm>
          <a:custGeom>
            <a:avLst/>
            <a:gdLst/>
            <a:ahLst/>
            <a:cxnLst/>
            <a:rect l="l" t="t" r="r" b="b"/>
            <a:pathLst>
              <a:path w="6929755" h="1713865">
                <a:moveTo>
                  <a:pt x="0" y="1713344"/>
                </a:moveTo>
                <a:lnTo>
                  <a:pt x="32478" y="1676752"/>
                </a:lnTo>
                <a:lnTo>
                  <a:pt x="65062" y="1640186"/>
                </a:lnTo>
                <a:lnTo>
                  <a:pt x="97858" y="1603673"/>
                </a:lnTo>
                <a:lnTo>
                  <a:pt x="130969" y="1567238"/>
                </a:lnTo>
                <a:lnTo>
                  <a:pt x="164502" y="1530909"/>
                </a:lnTo>
                <a:lnTo>
                  <a:pt x="198562" y="1494711"/>
                </a:lnTo>
                <a:lnTo>
                  <a:pt x="233255" y="1458672"/>
                </a:lnTo>
                <a:lnTo>
                  <a:pt x="268686" y="1422817"/>
                </a:lnTo>
                <a:lnTo>
                  <a:pt x="304961" y="1387174"/>
                </a:lnTo>
                <a:lnTo>
                  <a:pt x="342185" y="1351767"/>
                </a:lnTo>
                <a:lnTo>
                  <a:pt x="380462" y="1316625"/>
                </a:lnTo>
                <a:lnTo>
                  <a:pt x="419900" y="1281772"/>
                </a:lnTo>
                <a:lnTo>
                  <a:pt x="460603" y="1247236"/>
                </a:lnTo>
                <a:lnTo>
                  <a:pt x="502677" y="1213044"/>
                </a:lnTo>
                <a:lnTo>
                  <a:pt x="546226" y="1179221"/>
                </a:lnTo>
                <a:lnTo>
                  <a:pt x="583948" y="1151080"/>
                </a:lnTo>
                <a:lnTo>
                  <a:pt x="623105" y="1122756"/>
                </a:lnTo>
                <a:lnTo>
                  <a:pt x="663556" y="1094323"/>
                </a:lnTo>
                <a:lnTo>
                  <a:pt x="705161" y="1065853"/>
                </a:lnTo>
                <a:lnTo>
                  <a:pt x="747779" y="1037419"/>
                </a:lnTo>
                <a:lnTo>
                  <a:pt x="791271" y="1009096"/>
                </a:lnTo>
                <a:lnTo>
                  <a:pt x="835494" y="980955"/>
                </a:lnTo>
                <a:lnTo>
                  <a:pt x="880309" y="953072"/>
                </a:lnTo>
                <a:lnTo>
                  <a:pt x="925575" y="925518"/>
                </a:lnTo>
                <a:lnTo>
                  <a:pt x="971152" y="898366"/>
                </a:lnTo>
                <a:lnTo>
                  <a:pt x="1016899" y="871692"/>
                </a:lnTo>
                <a:lnTo>
                  <a:pt x="1062674" y="845566"/>
                </a:lnTo>
                <a:lnTo>
                  <a:pt x="1108339" y="820064"/>
                </a:lnTo>
                <a:lnTo>
                  <a:pt x="1153751" y="795257"/>
                </a:lnTo>
                <a:lnTo>
                  <a:pt x="1198771" y="771220"/>
                </a:lnTo>
                <a:lnTo>
                  <a:pt x="1243258" y="748025"/>
                </a:lnTo>
                <a:lnTo>
                  <a:pt x="1287072" y="725746"/>
                </a:lnTo>
                <a:lnTo>
                  <a:pt x="1330070" y="704457"/>
                </a:lnTo>
                <a:lnTo>
                  <a:pt x="1376865" y="681872"/>
                </a:lnTo>
                <a:lnTo>
                  <a:pt x="1421746" y="660755"/>
                </a:lnTo>
                <a:lnTo>
                  <a:pt x="1465124" y="640947"/>
                </a:lnTo>
                <a:lnTo>
                  <a:pt x="1507406" y="622293"/>
                </a:lnTo>
                <a:lnTo>
                  <a:pt x="1549003" y="604635"/>
                </a:lnTo>
                <a:lnTo>
                  <a:pt x="1590322" y="587818"/>
                </a:lnTo>
                <a:lnTo>
                  <a:pt x="1631773" y="571684"/>
                </a:lnTo>
                <a:lnTo>
                  <a:pt x="1673764" y="556078"/>
                </a:lnTo>
                <a:lnTo>
                  <a:pt x="1716705" y="540841"/>
                </a:lnTo>
                <a:lnTo>
                  <a:pt x="1761005" y="525819"/>
                </a:lnTo>
                <a:lnTo>
                  <a:pt x="1807072" y="510854"/>
                </a:lnTo>
                <a:lnTo>
                  <a:pt x="1855315" y="495789"/>
                </a:lnTo>
                <a:lnTo>
                  <a:pt x="1906143" y="480469"/>
                </a:lnTo>
                <a:lnTo>
                  <a:pt x="1959965" y="464736"/>
                </a:lnTo>
                <a:lnTo>
                  <a:pt x="2017190" y="448434"/>
                </a:lnTo>
                <a:lnTo>
                  <a:pt x="2078227" y="431407"/>
                </a:lnTo>
                <a:lnTo>
                  <a:pt x="2118257" y="420519"/>
                </a:lnTo>
                <a:lnTo>
                  <a:pt x="2160550" y="409335"/>
                </a:lnTo>
                <a:lnTo>
                  <a:pt x="2204913" y="397889"/>
                </a:lnTo>
                <a:lnTo>
                  <a:pt x="2251151" y="386220"/>
                </a:lnTo>
                <a:lnTo>
                  <a:pt x="2299069" y="374362"/>
                </a:lnTo>
                <a:lnTo>
                  <a:pt x="2348473" y="362354"/>
                </a:lnTo>
                <a:lnTo>
                  <a:pt x="2399168" y="350230"/>
                </a:lnTo>
                <a:lnTo>
                  <a:pt x="2450960" y="338028"/>
                </a:lnTo>
                <a:lnTo>
                  <a:pt x="2503654" y="325784"/>
                </a:lnTo>
                <a:lnTo>
                  <a:pt x="2557056" y="313534"/>
                </a:lnTo>
                <a:lnTo>
                  <a:pt x="2610971" y="301316"/>
                </a:lnTo>
                <a:lnTo>
                  <a:pt x="2665204" y="289165"/>
                </a:lnTo>
                <a:lnTo>
                  <a:pt x="2719562" y="277117"/>
                </a:lnTo>
                <a:lnTo>
                  <a:pt x="2773849" y="265211"/>
                </a:lnTo>
                <a:lnTo>
                  <a:pt x="2827871" y="253480"/>
                </a:lnTo>
                <a:lnTo>
                  <a:pt x="2881434" y="241964"/>
                </a:lnTo>
                <a:lnTo>
                  <a:pt x="2934342" y="230696"/>
                </a:lnTo>
                <a:lnTo>
                  <a:pt x="2986402" y="219715"/>
                </a:lnTo>
                <a:lnTo>
                  <a:pt x="3037419" y="209057"/>
                </a:lnTo>
                <a:lnTo>
                  <a:pt x="3087198" y="198758"/>
                </a:lnTo>
                <a:lnTo>
                  <a:pt x="3135545" y="188854"/>
                </a:lnTo>
                <a:lnTo>
                  <a:pt x="3182266" y="179383"/>
                </a:lnTo>
                <a:lnTo>
                  <a:pt x="3227165" y="170379"/>
                </a:lnTo>
                <a:lnTo>
                  <a:pt x="3270048" y="161881"/>
                </a:lnTo>
                <a:lnTo>
                  <a:pt x="3310721" y="153924"/>
                </a:lnTo>
                <a:lnTo>
                  <a:pt x="3348990" y="146546"/>
                </a:lnTo>
                <a:lnTo>
                  <a:pt x="3418406" y="133499"/>
                </a:lnTo>
                <a:lnTo>
                  <a:pt x="3479570" y="122452"/>
                </a:lnTo>
                <a:lnTo>
                  <a:pt x="3533862" y="113160"/>
                </a:lnTo>
                <a:lnTo>
                  <a:pt x="3582659" y="105382"/>
                </a:lnTo>
                <a:lnTo>
                  <a:pt x="3627342" y="98875"/>
                </a:lnTo>
                <a:lnTo>
                  <a:pt x="3669289" y="93396"/>
                </a:lnTo>
                <a:lnTo>
                  <a:pt x="3709879" y="88704"/>
                </a:lnTo>
                <a:lnTo>
                  <a:pt x="3750491" y="84556"/>
                </a:lnTo>
                <a:lnTo>
                  <a:pt x="3792504" y="80709"/>
                </a:lnTo>
                <a:lnTo>
                  <a:pt x="3837298" y="76922"/>
                </a:lnTo>
                <a:lnTo>
                  <a:pt x="3886251" y="72950"/>
                </a:lnTo>
                <a:lnTo>
                  <a:pt x="3940742" y="68553"/>
                </a:lnTo>
                <a:lnTo>
                  <a:pt x="4002151" y="63488"/>
                </a:lnTo>
                <a:lnTo>
                  <a:pt x="4043676" y="60084"/>
                </a:lnTo>
                <a:lnTo>
                  <a:pt x="4087243" y="56666"/>
                </a:lnTo>
                <a:lnTo>
                  <a:pt x="4132660" y="53244"/>
                </a:lnTo>
                <a:lnTo>
                  <a:pt x="4179734" y="49831"/>
                </a:lnTo>
                <a:lnTo>
                  <a:pt x="4228274" y="46438"/>
                </a:lnTo>
                <a:lnTo>
                  <a:pt x="4278086" y="43077"/>
                </a:lnTo>
                <a:lnTo>
                  <a:pt x="4328978" y="39757"/>
                </a:lnTo>
                <a:lnTo>
                  <a:pt x="4380758" y="36492"/>
                </a:lnTo>
                <a:lnTo>
                  <a:pt x="4433235" y="33293"/>
                </a:lnTo>
                <a:lnTo>
                  <a:pt x="4486215" y="30171"/>
                </a:lnTo>
                <a:lnTo>
                  <a:pt x="4539506" y="27137"/>
                </a:lnTo>
                <a:lnTo>
                  <a:pt x="4592916" y="24203"/>
                </a:lnTo>
                <a:lnTo>
                  <a:pt x="4646253" y="21380"/>
                </a:lnTo>
                <a:lnTo>
                  <a:pt x="4699324" y="18680"/>
                </a:lnTo>
                <a:lnTo>
                  <a:pt x="4751937" y="16114"/>
                </a:lnTo>
                <a:lnTo>
                  <a:pt x="4803901" y="13694"/>
                </a:lnTo>
                <a:lnTo>
                  <a:pt x="4855021" y="11431"/>
                </a:lnTo>
                <a:lnTo>
                  <a:pt x="4905107" y="9337"/>
                </a:lnTo>
                <a:lnTo>
                  <a:pt x="4953966" y="7422"/>
                </a:lnTo>
                <a:lnTo>
                  <a:pt x="5001406" y="5699"/>
                </a:lnTo>
                <a:lnTo>
                  <a:pt x="5047233" y="4179"/>
                </a:lnTo>
                <a:lnTo>
                  <a:pt x="5311743" y="0"/>
                </a:lnTo>
                <a:lnTo>
                  <a:pt x="5586825" y="464"/>
                </a:lnTo>
                <a:lnTo>
                  <a:pt x="5802899" y="2786"/>
                </a:lnTo>
                <a:lnTo>
                  <a:pt x="5890386" y="4179"/>
                </a:lnTo>
                <a:lnTo>
                  <a:pt x="6496050" y="4179"/>
                </a:lnTo>
                <a:lnTo>
                  <a:pt x="6558382" y="6085"/>
                </a:lnTo>
                <a:lnTo>
                  <a:pt x="6618712" y="8711"/>
                </a:lnTo>
                <a:lnTo>
                  <a:pt x="6676344" y="11849"/>
                </a:lnTo>
                <a:lnTo>
                  <a:pt x="6730587" y="15291"/>
                </a:lnTo>
                <a:lnTo>
                  <a:pt x="6780745" y="18828"/>
                </a:lnTo>
                <a:lnTo>
                  <a:pt x="6826126" y="22252"/>
                </a:lnTo>
                <a:lnTo>
                  <a:pt x="6866037" y="25355"/>
                </a:lnTo>
                <a:lnTo>
                  <a:pt x="6899783" y="27928"/>
                </a:lnTo>
                <a:lnTo>
                  <a:pt x="6929627" y="30185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176778" y="2749931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694563" y="0"/>
                </a:moveTo>
                <a:lnTo>
                  <a:pt x="3937" y="403225"/>
                </a:lnTo>
                <a:lnTo>
                  <a:pt x="0" y="1202944"/>
                </a:lnTo>
                <a:lnTo>
                  <a:pt x="700532" y="1607312"/>
                </a:lnTo>
                <a:lnTo>
                  <a:pt x="1391158" y="1204087"/>
                </a:lnTo>
                <a:lnTo>
                  <a:pt x="1394968" y="404368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176778" y="2749931"/>
            <a:ext cx="2118995" cy="2874645"/>
          </a:xfrm>
          <a:custGeom>
            <a:avLst/>
            <a:gdLst/>
            <a:ahLst/>
            <a:cxnLst/>
            <a:rect l="l" t="t" r="r" b="b"/>
            <a:pathLst>
              <a:path w="2118995" h="2874645">
                <a:moveTo>
                  <a:pt x="3937" y="403225"/>
                </a:moveTo>
                <a:lnTo>
                  <a:pt x="694563" y="0"/>
                </a:lnTo>
                <a:lnTo>
                  <a:pt x="1394968" y="404368"/>
                </a:lnTo>
                <a:lnTo>
                  <a:pt x="1391158" y="1204087"/>
                </a:lnTo>
                <a:lnTo>
                  <a:pt x="700532" y="1607312"/>
                </a:lnTo>
                <a:lnTo>
                  <a:pt x="0" y="1202944"/>
                </a:lnTo>
                <a:lnTo>
                  <a:pt x="3937" y="403225"/>
                </a:lnTo>
                <a:close/>
              </a:path>
              <a:path w="2118995" h="2874645">
                <a:moveTo>
                  <a:pt x="727837" y="1670050"/>
                </a:moveTo>
                <a:lnTo>
                  <a:pt x="1418463" y="1266825"/>
                </a:lnTo>
                <a:lnTo>
                  <a:pt x="2118868" y="1671193"/>
                </a:lnTo>
                <a:lnTo>
                  <a:pt x="2115058" y="2470912"/>
                </a:lnTo>
                <a:lnTo>
                  <a:pt x="1424432" y="2874200"/>
                </a:lnTo>
                <a:lnTo>
                  <a:pt x="723900" y="2469769"/>
                </a:lnTo>
                <a:lnTo>
                  <a:pt x="727837" y="167005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3910203" y="1483105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694563" y="0"/>
                </a:moveTo>
                <a:lnTo>
                  <a:pt x="3937" y="403225"/>
                </a:lnTo>
                <a:lnTo>
                  <a:pt x="0" y="1202944"/>
                </a:lnTo>
                <a:lnTo>
                  <a:pt x="700532" y="1607312"/>
                </a:lnTo>
                <a:lnTo>
                  <a:pt x="1391158" y="1204087"/>
                </a:lnTo>
                <a:lnTo>
                  <a:pt x="1394968" y="404368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3910203" y="1483105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3937" y="403225"/>
                </a:moveTo>
                <a:lnTo>
                  <a:pt x="694563" y="0"/>
                </a:lnTo>
                <a:lnTo>
                  <a:pt x="1394968" y="404368"/>
                </a:lnTo>
                <a:lnTo>
                  <a:pt x="1391158" y="1204087"/>
                </a:lnTo>
                <a:lnTo>
                  <a:pt x="700532" y="1607312"/>
                </a:lnTo>
                <a:lnTo>
                  <a:pt x="0" y="1202944"/>
                </a:lnTo>
                <a:lnTo>
                  <a:pt x="3937" y="40322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3157728" y="216280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694563" y="0"/>
                </a:moveTo>
                <a:lnTo>
                  <a:pt x="3937" y="403225"/>
                </a:lnTo>
                <a:lnTo>
                  <a:pt x="0" y="1202944"/>
                </a:lnTo>
                <a:lnTo>
                  <a:pt x="700532" y="1607312"/>
                </a:lnTo>
                <a:lnTo>
                  <a:pt x="1391158" y="1204087"/>
                </a:lnTo>
                <a:lnTo>
                  <a:pt x="1394968" y="404368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3157728" y="216280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3937" y="403225"/>
                </a:moveTo>
                <a:lnTo>
                  <a:pt x="694563" y="0"/>
                </a:lnTo>
                <a:lnTo>
                  <a:pt x="1394968" y="404368"/>
                </a:lnTo>
                <a:lnTo>
                  <a:pt x="1391158" y="1204087"/>
                </a:lnTo>
                <a:lnTo>
                  <a:pt x="700532" y="1607312"/>
                </a:lnTo>
                <a:lnTo>
                  <a:pt x="0" y="1202944"/>
                </a:lnTo>
                <a:lnTo>
                  <a:pt x="3937" y="40322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4643628" y="5274056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563" y="0"/>
                </a:moveTo>
                <a:lnTo>
                  <a:pt x="3937" y="403237"/>
                </a:lnTo>
                <a:lnTo>
                  <a:pt x="0" y="1202969"/>
                </a:lnTo>
                <a:lnTo>
                  <a:pt x="659950" y="1583942"/>
                </a:lnTo>
                <a:lnTo>
                  <a:pt x="740655" y="1583942"/>
                </a:lnTo>
                <a:lnTo>
                  <a:pt x="1391158" y="1204137"/>
                </a:lnTo>
                <a:lnTo>
                  <a:pt x="1394968" y="404406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4643628" y="5274056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3237"/>
                </a:moveTo>
                <a:lnTo>
                  <a:pt x="694563" y="0"/>
                </a:lnTo>
                <a:lnTo>
                  <a:pt x="1394968" y="404406"/>
                </a:lnTo>
                <a:lnTo>
                  <a:pt x="1391158" y="1204137"/>
                </a:lnTo>
                <a:lnTo>
                  <a:pt x="740655" y="1583942"/>
                </a:lnTo>
              </a:path>
              <a:path w="1395095" h="1584325">
                <a:moveTo>
                  <a:pt x="659950" y="1583942"/>
                </a:moveTo>
                <a:lnTo>
                  <a:pt x="0" y="1202969"/>
                </a:lnTo>
                <a:lnTo>
                  <a:pt x="3937" y="40323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74090" y="4007739"/>
            <a:ext cx="802640" cy="1606550"/>
          </a:xfrm>
          <a:custGeom>
            <a:avLst/>
            <a:gdLst/>
            <a:ahLst/>
            <a:cxnLst/>
            <a:rect l="l" t="t" r="r" b="b"/>
            <a:pathLst>
              <a:path w="802640" h="1606550">
                <a:moveTo>
                  <a:pt x="101347" y="0"/>
                </a:moveTo>
                <a:lnTo>
                  <a:pt x="0" y="62737"/>
                </a:lnTo>
                <a:lnTo>
                  <a:pt x="4065" y="1545590"/>
                </a:lnTo>
                <a:lnTo>
                  <a:pt x="108433" y="1606207"/>
                </a:lnTo>
                <a:lnTo>
                  <a:pt x="798628" y="1203579"/>
                </a:lnTo>
                <a:lnTo>
                  <a:pt x="802171" y="404622"/>
                </a:lnTo>
                <a:lnTo>
                  <a:pt x="101347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74090" y="4007739"/>
            <a:ext cx="802640" cy="1606550"/>
          </a:xfrm>
          <a:custGeom>
            <a:avLst/>
            <a:gdLst/>
            <a:ahLst/>
            <a:cxnLst/>
            <a:rect l="l" t="t" r="r" b="b"/>
            <a:pathLst>
              <a:path w="802640" h="1606550">
                <a:moveTo>
                  <a:pt x="0" y="62737"/>
                </a:moveTo>
                <a:lnTo>
                  <a:pt x="101347" y="0"/>
                </a:lnTo>
                <a:lnTo>
                  <a:pt x="802171" y="404622"/>
                </a:lnTo>
                <a:lnTo>
                  <a:pt x="798628" y="1203579"/>
                </a:lnTo>
                <a:lnTo>
                  <a:pt x="108433" y="1606207"/>
                </a:lnTo>
                <a:lnTo>
                  <a:pt x="4065" y="1545590"/>
                </a:lnTo>
                <a:lnTo>
                  <a:pt x="0" y="6273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05003" y="5293106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98" y="403237"/>
                </a:moveTo>
                <a:lnTo>
                  <a:pt x="694537" y="0"/>
                </a:lnTo>
                <a:lnTo>
                  <a:pt x="1394942" y="404406"/>
                </a:lnTo>
                <a:lnTo>
                  <a:pt x="1391132" y="1204137"/>
                </a:lnTo>
                <a:lnTo>
                  <a:pt x="773200" y="1564892"/>
                </a:lnTo>
              </a:path>
              <a:path w="1395095" h="1565275">
                <a:moveTo>
                  <a:pt x="626871" y="1564892"/>
                </a:moveTo>
                <a:lnTo>
                  <a:pt x="0" y="1202969"/>
                </a:lnTo>
                <a:lnTo>
                  <a:pt x="3898" y="40323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233578" y="2740406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694537" y="0"/>
                </a:moveTo>
                <a:lnTo>
                  <a:pt x="3898" y="403225"/>
                </a:lnTo>
                <a:lnTo>
                  <a:pt x="0" y="1202944"/>
                </a:lnTo>
                <a:lnTo>
                  <a:pt x="700443" y="1607312"/>
                </a:lnTo>
                <a:lnTo>
                  <a:pt x="1391132" y="1204087"/>
                </a:lnTo>
                <a:lnTo>
                  <a:pt x="1394942" y="404368"/>
                </a:lnTo>
                <a:lnTo>
                  <a:pt x="694537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233578" y="2740406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3898" y="403225"/>
                </a:moveTo>
                <a:lnTo>
                  <a:pt x="694537" y="0"/>
                </a:lnTo>
                <a:lnTo>
                  <a:pt x="1394942" y="404368"/>
                </a:lnTo>
                <a:lnTo>
                  <a:pt x="1391132" y="1204087"/>
                </a:lnTo>
                <a:lnTo>
                  <a:pt x="700443" y="1607312"/>
                </a:lnTo>
                <a:lnTo>
                  <a:pt x="0" y="1202944"/>
                </a:lnTo>
                <a:lnTo>
                  <a:pt x="3898" y="40322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957478" y="4016756"/>
            <a:ext cx="2128520" cy="2841625"/>
          </a:xfrm>
          <a:custGeom>
            <a:avLst/>
            <a:gdLst/>
            <a:ahLst/>
            <a:cxnLst/>
            <a:rect l="l" t="t" r="r" b="b"/>
            <a:pathLst>
              <a:path w="2128520" h="2841625">
                <a:moveTo>
                  <a:pt x="3898" y="403225"/>
                </a:moveTo>
                <a:lnTo>
                  <a:pt x="694537" y="0"/>
                </a:lnTo>
                <a:lnTo>
                  <a:pt x="1394942" y="404368"/>
                </a:lnTo>
                <a:lnTo>
                  <a:pt x="1391132" y="1204087"/>
                </a:lnTo>
                <a:lnTo>
                  <a:pt x="700506" y="1607375"/>
                </a:lnTo>
                <a:lnTo>
                  <a:pt x="0" y="1202944"/>
                </a:lnTo>
                <a:lnTo>
                  <a:pt x="3898" y="403225"/>
                </a:lnTo>
                <a:close/>
              </a:path>
              <a:path w="2128520" h="2841625">
                <a:moveTo>
                  <a:pt x="737336" y="1689112"/>
                </a:moveTo>
                <a:lnTo>
                  <a:pt x="1427962" y="1285875"/>
                </a:lnTo>
                <a:lnTo>
                  <a:pt x="2128367" y="1690281"/>
                </a:lnTo>
                <a:lnTo>
                  <a:pt x="2124557" y="2490012"/>
                </a:lnTo>
                <a:lnTo>
                  <a:pt x="1522996" y="2841242"/>
                </a:lnTo>
              </a:path>
              <a:path w="2128520" h="2841625">
                <a:moveTo>
                  <a:pt x="1343850" y="2841242"/>
                </a:moveTo>
                <a:lnTo>
                  <a:pt x="733399" y="2488844"/>
                </a:lnTo>
                <a:lnTo>
                  <a:pt x="737336" y="168911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709928" y="2749931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694563" y="0"/>
                </a:moveTo>
                <a:lnTo>
                  <a:pt x="3937" y="403225"/>
                </a:lnTo>
                <a:lnTo>
                  <a:pt x="0" y="1202944"/>
                </a:lnTo>
                <a:lnTo>
                  <a:pt x="700532" y="1607312"/>
                </a:lnTo>
                <a:lnTo>
                  <a:pt x="1391158" y="1204087"/>
                </a:lnTo>
                <a:lnTo>
                  <a:pt x="1394968" y="404368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709928" y="2749931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3937" y="403225"/>
                </a:moveTo>
                <a:lnTo>
                  <a:pt x="694563" y="0"/>
                </a:lnTo>
                <a:lnTo>
                  <a:pt x="1394968" y="404368"/>
                </a:lnTo>
                <a:lnTo>
                  <a:pt x="1391158" y="1204087"/>
                </a:lnTo>
                <a:lnTo>
                  <a:pt x="700532" y="1607312"/>
                </a:lnTo>
                <a:lnTo>
                  <a:pt x="0" y="1202944"/>
                </a:lnTo>
                <a:lnTo>
                  <a:pt x="3937" y="40322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976528" y="1454530"/>
            <a:ext cx="1395095" cy="1607820"/>
          </a:xfrm>
          <a:custGeom>
            <a:avLst/>
            <a:gdLst/>
            <a:ahLst/>
            <a:cxnLst/>
            <a:rect l="l" t="t" r="r" b="b"/>
            <a:pathLst>
              <a:path w="1395095" h="1607820">
                <a:moveTo>
                  <a:pt x="3898" y="403225"/>
                </a:moveTo>
                <a:lnTo>
                  <a:pt x="694537" y="0"/>
                </a:lnTo>
                <a:lnTo>
                  <a:pt x="1394942" y="404368"/>
                </a:lnTo>
                <a:lnTo>
                  <a:pt x="1391132" y="1204087"/>
                </a:lnTo>
                <a:lnTo>
                  <a:pt x="700506" y="1607312"/>
                </a:lnTo>
                <a:lnTo>
                  <a:pt x="0" y="1202944"/>
                </a:lnTo>
                <a:lnTo>
                  <a:pt x="3898" y="40322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6988301" y="4036187"/>
            <a:ext cx="1393825" cy="1607185"/>
          </a:xfrm>
          <a:custGeom>
            <a:avLst/>
            <a:gdLst/>
            <a:ahLst/>
            <a:cxnLst/>
            <a:rect l="l" t="t" r="r" b="b"/>
            <a:pathLst>
              <a:path w="1393825" h="1607185">
                <a:moveTo>
                  <a:pt x="694563" y="0"/>
                </a:moveTo>
                <a:lnTo>
                  <a:pt x="3937" y="403225"/>
                </a:lnTo>
                <a:lnTo>
                  <a:pt x="0" y="1202944"/>
                </a:lnTo>
                <a:lnTo>
                  <a:pt x="699007" y="1606588"/>
                </a:lnTo>
                <a:lnTo>
                  <a:pt x="1389633" y="1203325"/>
                </a:lnTo>
                <a:lnTo>
                  <a:pt x="1393571" y="403606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6988301" y="4036187"/>
            <a:ext cx="2136775" cy="2821940"/>
          </a:xfrm>
          <a:custGeom>
            <a:avLst/>
            <a:gdLst/>
            <a:ahLst/>
            <a:cxnLst/>
            <a:rect l="l" t="t" r="r" b="b"/>
            <a:pathLst>
              <a:path w="2136775" h="2821940">
                <a:moveTo>
                  <a:pt x="3937" y="403225"/>
                </a:moveTo>
                <a:lnTo>
                  <a:pt x="694563" y="0"/>
                </a:lnTo>
                <a:lnTo>
                  <a:pt x="1393571" y="403606"/>
                </a:lnTo>
                <a:lnTo>
                  <a:pt x="1389633" y="1203325"/>
                </a:lnTo>
                <a:lnTo>
                  <a:pt x="699007" y="1606588"/>
                </a:lnTo>
                <a:lnTo>
                  <a:pt x="0" y="1202944"/>
                </a:lnTo>
                <a:lnTo>
                  <a:pt x="3937" y="403225"/>
                </a:lnTo>
                <a:close/>
              </a:path>
              <a:path w="2136775" h="2821940">
                <a:moveTo>
                  <a:pt x="746887" y="1679613"/>
                </a:moveTo>
                <a:lnTo>
                  <a:pt x="1437513" y="1276350"/>
                </a:lnTo>
                <a:lnTo>
                  <a:pt x="2136521" y="1679981"/>
                </a:lnTo>
                <a:lnTo>
                  <a:pt x="2132583" y="2479713"/>
                </a:lnTo>
                <a:lnTo>
                  <a:pt x="1546656" y="2821811"/>
                </a:lnTo>
              </a:path>
              <a:path w="2136775" h="2821940">
                <a:moveTo>
                  <a:pt x="1336088" y="2821811"/>
                </a:moveTo>
                <a:lnTo>
                  <a:pt x="742950" y="2479332"/>
                </a:lnTo>
                <a:lnTo>
                  <a:pt x="746887" y="167961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731251" y="2759837"/>
            <a:ext cx="1393825" cy="1606550"/>
          </a:xfrm>
          <a:custGeom>
            <a:avLst/>
            <a:gdLst/>
            <a:ahLst/>
            <a:cxnLst/>
            <a:rect l="l" t="t" r="r" b="b"/>
            <a:pathLst>
              <a:path w="1393825" h="1606550">
                <a:moveTo>
                  <a:pt x="694563" y="0"/>
                </a:moveTo>
                <a:lnTo>
                  <a:pt x="3937" y="403225"/>
                </a:lnTo>
                <a:lnTo>
                  <a:pt x="0" y="1202944"/>
                </a:lnTo>
                <a:lnTo>
                  <a:pt x="699007" y="1606550"/>
                </a:lnTo>
                <a:lnTo>
                  <a:pt x="1389633" y="1203325"/>
                </a:lnTo>
                <a:lnTo>
                  <a:pt x="1393571" y="403605"/>
                </a:lnTo>
                <a:lnTo>
                  <a:pt x="694563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7731251" y="2759837"/>
            <a:ext cx="1393825" cy="1606550"/>
          </a:xfrm>
          <a:custGeom>
            <a:avLst/>
            <a:gdLst/>
            <a:ahLst/>
            <a:cxnLst/>
            <a:rect l="l" t="t" r="r" b="b"/>
            <a:pathLst>
              <a:path w="1393825" h="1606550">
                <a:moveTo>
                  <a:pt x="3937" y="403225"/>
                </a:moveTo>
                <a:lnTo>
                  <a:pt x="694563" y="0"/>
                </a:lnTo>
                <a:lnTo>
                  <a:pt x="1393571" y="403605"/>
                </a:lnTo>
                <a:lnTo>
                  <a:pt x="1389633" y="1203325"/>
                </a:lnTo>
                <a:lnTo>
                  <a:pt x="699007" y="1606550"/>
                </a:lnTo>
                <a:lnTo>
                  <a:pt x="0" y="1202944"/>
                </a:lnTo>
                <a:lnTo>
                  <a:pt x="3937" y="40322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8464676" y="4044691"/>
            <a:ext cx="679450" cy="1585595"/>
          </a:xfrm>
          <a:custGeom>
            <a:avLst/>
            <a:gdLst/>
            <a:ahLst/>
            <a:cxnLst/>
            <a:rect l="l" t="t" r="r" b="b"/>
            <a:pathLst>
              <a:path w="679450" h="1585595">
                <a:moveTo>
                  <a:pt x="679323" y="0"/>
                </a:moveTo>
                <a:lnTo>
                  <a:pt x="3809" y="394339"/>
                </a:lnTo>
                <a:lnTo>
                  <a:pt x="0" y="1193169"/>
                </a:lnTo>
                <a:lnTo>
                  <a:pt x="679323" y="1585424"/>
                </a:lnTo>
                <a:lnTo>
                  <a:pt x="679323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8464169" y="1500889"/>
            <a:ext cx="680085" cy="4129404"/>
          </a:xfrm>
          <a:custGeom>
            <a:avLst/>
            <a:gdLst/>
            <a:ahLst/>
            <a:cxnLst/>
            <a:rect l="l" t="t" r="r" b="b"/>
            <a:pathLst>
              <a:path w="680084" h="4129404">
                <a:moveTo>
                  <a:pt x="4317" y="2938141"/>
                </a:moveTo>
                <a:lnTo>
                  <a:pt x="679830" y="2543802"/>
                </a:lnTo>
              </a:path>
              <a:path w="680084" h="4129404">
                <a:moveTo>
                  <a:pt x="679830" y="4129227"/>
                </a:moveTo>
                <a:lnTo>
                  <a:pt x="507" y="3736971"/>
                </a:lnTo>
                <a:lnTo>
                  <a:pt x="4317" y="2938141"/>
                </a:lnTo>
              </a:path>
              <a:path w="680084" h="4129404">
                <a:moveTo>
                  <a:pt x="4063" y="394839"/>
                </a:moveTo>
                <a:lnTo>
                  <a:pt x="679830" y="0"/>
                </a:lnTo>
              </a:path>
              <a:path w="680084" h="4129404">
                <a:moveTo>
                  <a:pt x="679830" y="1586686"/>
                </a:moveTo>
                <a:lnTo>
                  <a:pt x="0" y="1194177"/>
                </a:lnTo>
                <a:lnTo>
                  <a:pt x="4063" y="3948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457200" y="333755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8229600" y="0"/>
                </a:moveTo>
                <a:lnTo>
                  <a:pt x="0" y="0"/>
                </a:lnTo>
                <a:lnTo>
                  <a:pt x="0" y="344424"/>
                </a:lnTo>
                <a:lnTo>
                  <a:pt x="0" y="6185916"/>
                </a:lnTo>
                <a:lnTo>
                  <a:pt x="8229600" y="6185916"/>
                </a:lnTo>
                <a:lnTo>
                  <a:pt x="8229600" y="344424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457199" y="333755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4561331" y="0"/>
            <a:ext cx="3679190" cy="678180"/>
          </a:xfrm>
          <a:custGeom>
            <a:avLst/>
            <a:gdLst/>
            <a:ahLst/>
            <a:cxnLst/>
            <a:rect l="l" t="t" r="r" b="b"/>
            <a:pathLst>
              <a:path w="3679190" h="678180">
                <a:moveTo>
                  <a:pt x="0" y="678179"/>
                </a:moveTo>
                <a:lnTo>
                  <a:pt x="3678936" y="678179"/>
                </a:lnTo>
                <a:lnTo>
                  <a:pt x="3678936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4561331" y="0"/>
            <a:ext cx="3679190" cy="678180"/>
          </a:xfrm>
          <a:custGeom>
            <a:avLst/>
            <a:gdLst/>
            <a:ahLst/>
            <a:cxnLst/>
            <a:rect l="l" t="t" r="r" b="b"/>
            <a:pathLst>
              <a:path w="3679190" h="678180">
                <a:moveTo>
                  <a:pt x="0" y="678179"/>
                </a:moveTo>
                <a:lnTo>
                  <a:pt x="3678936" y="678179"/>
                </a:lnTo>
                <a:lnTo>
                  <a:pt x="3678936" y="0"/>
                </a:lnTo>
              </a:path>
              <a:path w="3679190" h="678180">
                <a:moveTo>
                  <a:pt x="0" y="0"/>
                </a:moveTo>
                <a:lnTo>
                  <a:pt x="0" y="678179"/>
                </a:lnTo>
              </a:path>
            </a:pathLst>
          </a:custGeom>
          <a:ln w="15240">
            <a:solidFill>
              <a:srgbClr val="6C6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4649724" y="0"/>
            <a:ext cx="3505200" cy="601980"/>
          </a:xfrm>
          <a:custGeom>
            <a:avLst/>
            <a:gdLst/>
            <a:ahLst/>
            <a:cxnLst/>
            <a:rect l="l" t="t" r="r" b="b"/>
            <a:pathLst>
              <a:path w="3505200" h="601980">
                <a:moveTo>
                  <a:pt x="0" y="601979"/>
                </a:moveTo>
                <a:lnTo>
                  <a:pt x="3505200" y="601979"/>
                </a:lnTo>
                <a:lnTo>
                  <a:pt x="3505200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solidFill>
            <a:srgbClr val="715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1765" y="622503"/>
            <a:ext cx="6900468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AC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2725" y="2256789"/>
            <a:ext cx="6778548" cy="3833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F2F2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9" Type="http://schemas.openxmlformats.org/officeDocument/2006/relationships/image" Target="../media/image80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7" Type="http://schemas.openxmlformats.org/officeDocument/2006/relationships/image" Target="../media/image48.png"/><Relationship Id="rId2" Type="http://schemas.openxmlformats.org/officeDocument/2006/relationships/image" Target="../media/image3.jpg"/><Relationship Id="rId16" Type="http://schemas.openxmlformats.org/officeDocument/2006/relationships/image" Target="../media/image57.png"/><Relationship Id="rId29" Type="http://schemas.openxmlformats.org/officeDocument/2006/relationships/image" Target="../media/image70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49" Type="http://schemas.openxmlformats.org/officeDocument/2006/relationships/image" Target="../media/image90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4" Type="http://schemas.openxmlformats.org/officeDocument/2006/relationships/image" Target="../media/image85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48" Type="http://schemas.openxmlformats.org/officeDocument/2006/relationships/image" Target="../media/image89.png"/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20" Type="http://schemas.openxmlformats.org/officeDocument/2006/relationships/image" Target="../media/image61.png"/><Relationship Id="rId4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rting_algorithm" TargetMode="External"/><Relationship Id="rId2" Type="http://schemas.openxmlformats.org/officeDocument/2006/relationships/hyperlink" Target="http://tr.wikipedia.org/wiki/S&#196;&#177;ralama_algoritmas&#196;&#177;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2064" y="3628085"/>
            <a:ext cx="1106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4.H</a:t>
            </a:r>
            <a:r>
              <a:rPr sz="2800" b="1" spc="-30" dirty="0">
                <a:solidFill>
                  <a:srgbClr val="AC0000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f</a:t>
            </a:r>
            <a:r>
              <a:rPr sz="2800" b="1" spc="-30" dirty="0">
                <a:solidFill>
                  <a:srgbClr val="AC0000"/>
                </a:solidFill>
                <a:latin typeface="Calibri"/>
                <a:cs typeface="Calibri"/>
              </a:rPr>
              <a:t>t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3553" y="4385306"/>
            <a:ext cx="2396490" cy="9582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310"/>
              </a:spcBef>
            </a:pPr>
            <a:r>
              <a:rPr sz="1800" b="1" spc="-5" dirty="0">
                <a:solidFill>
                  <a:srgbClr val="424242"/>
                </a:solidFill>
                <a:latin typeface="Calibri"/>
                <a:cs typeface="Calibri"/>
              </a:rPr>
              <a:t>Sıralama Algoritmaları  Çabuk Sıralama,</a:t>
            </a:r>
            <a:r>
              <a:rPr sz="1800" b="1" spc="-8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24242"/>
                </a:solidFill>
                <a:latin typeface="Calibri"/>
                <a:cs typeface="Calibri"/>
              </a:rPr>
              <a:t>Rastgele  </a:t>
            </a:r>
            <a:r>
              <a:rPr sz="1800" b="1" spc="-5" dirty="0">
                <a:solidFill>
                  <a:srgbClr val="424242"/>
                </a:solidFill>
                <a:latin typeface="Calibri"/>
                <a:cs typeface="Calibri"/>
              </a:rPr>
              <a:t>Algoritmalar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9353" y="5794349"/>
            <a:ext cx="1104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C0000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2113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İşlemleri:</a:t>
            </a:r>
            <a:r>
              <a:rPr sz="3200" spc="-75" dirty="0"/>
              <a:t> </a:t>
            </a:r>
            <a:r>
              <a:rPr sz="3200" spc="-5" dirty="0"/>
              <a:t>Heapify()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8644" y="1317752"/>
            <a:ext cx="3787140" cy="12604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spc="-10" dirty="0">
                <a:solidFill>
                  <a:srgbClr val="2B91AE"/>
                </a:solidFill>
                <a:latin typeface="Consolas"/>
                <a:cs typeface="Consolas"/>
              </a:rPr>
              <a:t>Max_Heapify </a:t>
            </a:r>
            <a:r>
              <a:rPr sz="1800" b="1" dirty="0">
                <a:latin typeface="Consolas"/>
                <a:cs typeface="Consolas"/>
              </a:rPr>
              <a:t>( </a:t>
            </a:r>
            <a:r>
              <a:rPr sz="1800" b="1" spc="-5" dirty="0">
                <a:latin typeface="Consolas"/>
                <a:cs typeface="Consolas"/>
              </a:rPr>
              <a:t>A,</a:t>
            </a:r>
            <a:r>
              <a:rPr sz="1800" b="1" spc="-2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spc="-5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2B91A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1080"/>
              </a:spcBef>
              <a:tabLst>
                <a:tab pos="2143125" algn="l"/>
              </a:tabLst>
            </a:pPr>
            <a:r>
              <a:rPr sz="1800" b="1" dirty="0">
                <a:solidFill>
                  <a:srgbClr val="DB1DC4"/>
                </a:solidFill>
                <a:latin typeface="Consolas"/>
                <a:cs typeface="Consolas"/>
              </a:rPr>
              <a:t>L</a:t>
            </a:r>
            <a:r>
              <a:rPr sz="1800" b="1" spc="-10" dirty="0">
                <a:solidFill>
                  <a:srgbClr val="DB1DC4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latin typeface="Consolas"/>
                <a:cs typeface="Consolas"/>
              </a:rPr>
              <a:t>= </a:t>
            </a:r>
            <a:r>
              <a:rPr sz="1800" b="1" spc="-5" dirty="0">
                <a:solidFill>
                  <a:srgbClr val="DB1DC4"/>
                </a:solidFill>
                <a:latin typeface="Consolas"/>
                <a:cs typeface="Consolas"/>
              </a:rPr>
              <a:t>Left</a:t>
            </a:r>
            <a:r>
              <a:rPr sz="1800" b="1" spc="-5" dirty="0">
                <a:latin typeface="Consolas"/>
                <a:cs typeface="Consolas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spc="-5" dirty="0">
                <a:latin typeface="Consolas"/>
                <a:cs typeface="Consolas"/>
              </a:rPr>
              <a:t>);	</a:t>
            </a:r>
            <a:r>
              <a:rPr sz="1800" b="1" dirty="0">
                <a:solidFill>
                  <a:srgbClr val="00AF50"/>
                </a:solidFill>
                <a:latin typeface="Consolas"/>
                <a:cs typeface="Consolas"/>
              </a:rPr>
              <a:t>R =</a:t>
            </a:r>
            <a:r>
              <a:rPr sz="1800" b="1" spc="-9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Consolas"/>
                <a:cs typeface="Consolas"/>
              </a:rPr>
              <a:t>Right</a:t>
            </a:r>
            <a:r>
              <a:rPr sz="1800" b="1" spc="-5" dirty="0">
                <a:latin typeface="Consolas"/>
                <a:cs typeface="Consolas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spc="-5" dirty="0"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1733" y="2689605"/>
            <a:ext cx="90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FF"/>
                </a:solidFill>
                <a:latin typeface="Consolas"/>
                <a:cs typeface="Consolas"/>
              </a:rPr>
              <a:t>&gt;</a:t>
            </a:r>
            <a:r>
              <a:rPr sz="1800" b="1" spc="-7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A[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spc="-10" dirty="0">
                <a:latin typeface="Consolas"/>
                <a:cs typeface="Consolas"/>
              </a:rPr>
              <a:t>])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1733" y="4335907"/>
            <a:ext cx="1654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FF"/>
                </a:solidFill>
                <a:latin typeface="Consolas"/>
                <a:cs typeface="Consolas"/>
              </a:rPr>
              <a:t>&gt;</a:t>
            </a:r>
            <a:r>
              <a:rPr sz="1800" b="1" spc="-4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A[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largest</a:t>
            </a:r>
            <a:r>
              <a:rPr sz="1800" b="1" spc="-10" dirty="0">
                <a:latin typeface="Consolas"/>
                <a:cs typeface="Consolas"/>
              </a:rPr>
              <a:t>])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440" y="2552446"/>
            <a:ext cx="3660140" cy="290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marR="5080" indent="-353695">
              <a:lnSpc>
                <a:spcPct val="15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if </a:t>
            </a:r>
            <a:r>
              <a:rPr sz="1800" b="1" spc="-5" dirty="0">
                <a:latin typeface="Consolas"/>
                <a:cs typeface="Consolas"/>
              </a:rPr>
              <a:t>(</a:t>
            </a:r>
            <a:r>
              <a:rPr sz="1800" b="1" spc="-5" dirty="0">
                <a:solidFill>
                  <a:srgbClr val="DB1DC4"/>
                </a:solidFill>
                <a:latin typeface="Consolas"/>
                <a:cs typeface="Consolas"/>
              </a:rPr>
              <a:t>L </a:t>
            </a: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&lt;= </a:t>
            </a:r>
            <a:r>
              <a:rPr sz="1800" b="1" spc="-5" dirty="0">
                <a:solidFill>
                  <a:srgbClr val="2B91AE"/>
                </a:solidFill>
                <a:latin typeface="Consolas"/>
                <a:cs typeface="Consolas"/>
              </a:rPr>
              <a:t>heap_size</a:t>
            </a:r>
            <a:r>
              <a:rPr sz="1800" b="1" spc="-5" dirty="0">
                <a:latin typeface="Consolas"/>
                <a:cs typeface="Consolas"/>
              </a:rPr>
              <a:t>(A) </a:t>
            </a: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&amp;&amp;</a:t>
            </a:r>
            <a:r>
              <a:rPr sz="1800" b="1" spc="-70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A[</a:t>
            </a:r>
            <a:r>
              <a:rPr sz="1800" b="1" spc="-10" dirty="0">
                <a:solidFill>
                  <a:srgbClr val="DB1DC4"/>
                </a:solidFill>
                <a:latin typeface="Consolas"/>
                <a:cs typeface="Consolas"/>
              </a:rPr>
              <a:t>L</a:t>
            </a:r>
            <a:r>
              <a:rPr sz="1800" b="1" spc="-10" dirty="0">
                <a:latin typeface="Consolas"/>
                <a:cs typeface="Consolas"/>
              </a:rPr>
              <a:t>] 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largest </a:t>
            </a:r>
            <a:r>
              <a:rPr sz="1800" b="1" dirty="0">
                <a:latin typeface="Consolas"/>
                <a:cs typeface="Consolas"/>
              </a:rPr>
              <a:t>=</a:t>
            </a:r>
            <a:r>
              <a:rPr sz="1800" b="1" spc="-25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DB1DC4"/>
                </a:solidFill>
                <a:latin typeface="Consolas"/>
                <a:cs typeface="Consolas"/>
              </a:rPr>
              <a:t>L</a:t>
            </a:r>
            <a:r>
              <a:rPr sz="1800" b="1" spc="-5" dirty="0"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10" dirty="0">
                <a:solidFill>
                  <a:srgbClr val="0066FF"/>
                </a:solidFill>
                <a:latin typeface="Consolas"/>
                <a:cs typeface="Consolas"/>
              </a:rPr>
              <a:t>else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largest </a:t>
            </a:r>
            <a:r>
              <a:rPr sz="1800" b="1" dirty="0">
                <a:latin typeface="Consolas"/>
                <a:cs typeface="Consolas"/>
              </a:rPr>
              <a:t>=</a:t>
            </a:r>
            <a:r>
              <a:rPr sz="1800" b="1" spc="-9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spc="-5" dirty="0"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387350" marR="5080" indent="-375285">
              <a:lnSpc>
                <a:spcPct val="150000"/>
              </a:lnSpc>
            </a:pP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if </a:t>
            </a:r>
            <a:r>
              <a:rPr sz="1800" b="1" spc="-5" dirty="0">
                <a:latin typeface="Consolas"/>
                <a:cs typeface="Consolas"/>
              </a:rPr>
              <a:t>(</a:t>
            </a:r>
            <a:r>
              <a:rPr sz="1800" b="1" spc="-5" dirty="0">
                <a:solidFill>
                  <a:srgbClr val="00AF50"/>
                </a:solidFill>
                <a:latin typeface="Consolas"/>
                <a:cs typeface="Consolas"/>
              </a:rPr>
              <a:t>R </a:t>
            </a: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&lt;= </a:t>
            </a:r>
            <a:r>
              <a:rPr sz="1800" b="1" spc="-5" dirty="0">
                <a:solidFill>
                  <a:srgbClr val="2B91AE"/>
                </a:solidFill>
                <a:latin typeface="Consolas"/>
                <a:cs typeface="Consolas"/>
              </a:rPr>
              <a:t>heap_size</a:t>
            </a:r>
            <a:r>
              <a:rPr sz="1800" b="1" spc="-5" dirty="0">
                <a:latin typeface="Consolas"/>
                <a:cs typeface="Consolas"/>
              </a:rPr>
              <a:t>(A) </a:t>
            </a: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&amp;&amp;</a:t>
            </a:r>
            <a:r>
              <a:rPr sz="1800" b="1" spc="-7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A[</a:t>
            </a:r>
            <a:r>
              <a:rPr sz="1800" b="1" spc="-10" dirty="0">
                <a:solidFill>
                  <a:srgbClr val="00AF50"/>
                </a:solidFill>
                <a:latin typeface="Consolas"/>
                <a:cs typeface="Consolas"/>
              </a:rPr>
              <a:t>R</a:t>
            </a:r>
            <a:r>
              <a:rPr sz="1800" b="1" spc="-10" dirty="0">
                <a:latin typeface="Consolas"/>
                <a:cs typeface="Consolas"/>
              </a:rPr>
              <a:t>] 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largest </a:t>
            </a:r>
            <a:r>
              <a:rPr sz="1800" b="1" dirty="0">
                <a:latin typeface="Consolas"/>
                <a:cs typeface="Consolas"/>
              </a:rPr>
              <a:t>=</a:t>
            </a:r>
            <a:r>
              <a:rPr sz="1800" b="1" spc="-2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0AF50"/>
                </a:solidFill>
                <a:latin typeface="Consolas"/>
                <a:cs typeface="Consolas"/>
              </a:rPr>
              <a:t>R</a:t>
            </a:r>
            <a:r>
              <a:rPr sz="1800" b="1" spc="-5" dirty="0"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if </a:t>
            </a:r>
            <a:r>
              <a:rPr sz="1800" b="1" spc="-5" dirty="0">
                <a:latin typeface="Consolas"/>
                <a:cs typeface="Consolas"/>
              </a:rPr>
              <a:t>(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largest </a:t>
            </a:r>
            <a:r>
              <a:rPr sz="1800" b="1" spc="-5" dirty="0">
                <a:solidFill>
                  <a:srgbClr val="0066FF"/>
                </a:solidFill>
                <a:latin typeface="Consolas"/>
                <a:cs typeface="Consolas"/>
              </a:rPr>
              <a:t>!=</a:t>
            </a:r>
            <a:r>
              <a:rPr sz="1800" b="1" spc="-40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spc="-5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644" y="5433466"/>
            <a:ext cx="6314440" cy="848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659765">
              <a:lnSpc>
                <a:spcPct val="100000"/>
              </a:lnSpc>
              <a:spcBef>
                <a:spcPts val="1180"/>
              </a:spcBef>
            </a:pPr>
            <a:r>
              <a:rPr sz="1800" b="1" spc="-5" dirty="0">
                <a:solidFill>
                  <a:srgbClr val="2B91AE"/>
                </a:solidFill>
                <a:latin typeface="Consolas"/>
                <a:cs typeface="Consolas"/>
              </a:rPr>
              <a:t>Swap</a:t>
            </a:r>
            <a:r>
              <a:rPr sz="1800" b="1" spc="-5" dirty="0">
                <a:latin typeface="Consolas"/>
                <a:cs typeface="Consolas"/>
              </a:rPr>
              <a:t>(A,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800" b="1" dirty="0">
                <a:latin typeface="Consolas"/>
                <a:cs typeface="Consolas"/>
              </a:rPr>
              <a:t>, </a:t>
            </a:r>
            <a:r>
              <a:rPr sz="1800" b="1" spc="-5" dirty="0">
                <a:solidFill>
                  <a:srgbClr val="FF0000"/>
                </a:solidFill>
                <a:latin typeface="Consolas"/>
                <a:cs typeface="Consolas"/>
              </a:rPr>
              <a:t>largest</a:t>
            </a:r>
            <a:r>
              <a:rPr sz="1800" b="1" spc="-5" dirty="0">
                <a:latin typeface="Consolas"/>
                <a:cs typeface="Consolas"/>
              </a:rPr>
              <a:t>); </a:t>
            </a:r>
            <a:r>
              <a:rPr sz="1800" b="1" spc="-5" dirty="0">
                <a:solidFill>
                  <a:srgbClr val="2B91AE"/>
                </a:solidFill>
                <a:latin typeface="Consolas"/>
                <a:cs typeface="Consolas"/>
              </a:rPr>
              <a:t>Max_Heapify</a:t>
            </a:r>
            <a:r>
              <a:rPr sz="1800" b="1" spc="-45" dirty="0">
                <a:solidFill>
                  <a:srgbClr val="2B91AE"/>
                </a:solidFill>
                <a:latin typeface="Consolas"/>
                <a:cs typeface="Consolas"/>
              </a:rPr>
              <a:t> </a:t>
            </a:r>
            <a:r>
              <a:rPr sz="1800" b="1" spc="-10" dirty="0">
                <a:latin typeface="Consolas"/>
                <a:cs typeface="Consolas"/>
              </a:rPr>
              <a:t>(A,</a:t>
            </a:r>
            <a:r>
              <a:rPr sz="1800" b="1" spc="-10" dirty="0">
                <a:solidFill>
                  <a:srgbClr val="FF0000"/>
                </a:solidFill>
                <a:latin typeface="Consolas"/>
                <a:cs typeface="Consolas"/>
              </a:rPr>
              <a:t>largest</a:t>
            </a:r>
            <a:r>
              <a:rPr sz="1800" b="1" spc="-10" dirty="0"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2B91A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249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Çözümleme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2227" y="836675"/>
            <a:ext cx="7265034" cy="5469890"/>
            <a:chOff x="1062227" y="836675"/>
            <a:chExt cx="7265034" cy="5469890"/>
          </a:xfrm>
        </p:grpSpPr>
        <p:sp>
          <p:nvSpPr>
            <p:cNvPr id="5" name="object 5"/>
            <p:cNvSpPr/>
            <p:nvPr/>
          </p:nvSpPr>
          <p:spPr>
            <a:xfrm>
              <a:off x="1062227" y="1629155"/>
              <a:ext cx="6963156" cy="46771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Çalışma</a:t>
            </a:r>
            <a:r>
              <a:rPr spc="-55" dirty="0"/>
              <a:t> </a:t>
            </a:r>
            <a:r>
              <a:rPr spc="-10" dirty="0"/>
              <a:t>Zamanı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213" y="1858517"/>
            <a:ext cx="6868795" cy="456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k =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O(n)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ise,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sayma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sıralaması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Θ(n)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süresi 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alır.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Eğer</a:t>
            </a:r>
            <a:endParaRPr sz="2400">
              <a:latin typeface="Calibri"/>
              <a:cs typeface="Calibri"/>
            </a:endParaRPr>
          </a:p>
          <a:p>
            <a:pPr marL="310515">
              <a:lnSpc>
                <a:spcPct val="100000"/>
              </a:lnSpc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k=n</a:t>
            </a:r>
            <a:r>
              <a:rPr sz="2400" b="1" spc="-7" baseline="24305" dirty="0">
                <a:solidFill>
                  <a:srgbClr val="006FC0"/>
                </a:solidFill>
                <a:latin typeface="Calibri"/>
                <a:cs typeface="Calibri"/>
              </a:rPr>
              <a:t>2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veya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k=2</a:t>
            </a:r>
            <a:r>
              <a:rPr sz="2400" b="1" spc="-7" baseline="24305" dirty="0">
                <a:solidFill>
                  <a:srgbClr val="006FC0"/>
                </a:solidFill>
                <a:latin typeface="Calibri"/>
                <a:cs typeface="Calibri"/>
              </a:rPr>
              <a:t>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çok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kötü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algoritma</a:t>
            </a:r>
            <a:r>
              <a:rPr sz="2400" spc="-3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olur.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tamsayı</a:t>
            </a:r>
            <a:r>
              <a:rPr sz="2400" spc="-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olmalı.</a:t>
            </a:r>
            <a:endParaRPr sz="2400">
              <a:latin typeface="Calibri"/>
              <a:cs typeface="Calibri"/>
            </a:endParaRPr>
          </a:p>
          <a:p>
            <a:pPr marL="310515" marR="579755" indent="-273050">
              <a:lnSpc>
                <a:spcPct val="100000"/>
              </a:lnSpc>
              <a:spcBef>
                <a:spcPts val="580"/>
              </a:spcBef>
              <a:tabLst>
                <a:tab pos="1013460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Ama	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sıralamalar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Ω(n lg n)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süresi alıyordu!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(karar 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ağacı)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Hata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nerede?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FF0000"/>
                </a:solidFill>
                <a:latin typeface="Calibri"/>
                <a:cs typeface="Calibri"/>
              </a:rPr>
              <a:t>Yanıt: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Karşılaştırma sıralaması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Ω(n lg n)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süre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alır.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Sayma sıralaması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karşılaştırma sıralaması</a:t>
            </a:r>
            <a:r>
              <a:rPr sz="2400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değildir.</a:t>
            </a:r>
            <a:endParaRPr sz="24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Aslında elemanlar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arasında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tane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bile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karşılaştırma</a:t>
            </a:r>
            <a:endParaRPr sz="2400">
              <a:latin typeface="Calibri"/>
              <a:cs typeface="Calibri"/>
            </a:endParaRPr>
          </a:p>
          <a:p>
            <a:pPr marL="310515">
              <a:lnSpc>
                <a:spcPct val="100000"/>
              </a:lnSpc>
            </a:pP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yapılmaz!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87411" y="765048"/>
            <a:ext cx="1161288" cy="119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Çalışma</a:t>
            </a:r>
            <a:r>
              <a:rPr spc="-55" dirty="0"/>
              <a:t> </a:t>
            </a:r>
            <a:r>
              <a:rPr spc="-10" dirty="0"/>
              <a:t>Zamanı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0225" y="2064765"/>
            <a:ext cx="2971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</a:tabLst>
            </a:pPr>
            <a:r>
              <a:rPr sz="1200" b="1" dirty="0">
                <a:latin typeface="Consolas"/>
                <a:cs typeface="Consolas"/>
              </a:rPr>
              <a:t>{	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static </a:t>
            </a:r>
            <a:r>
              <a:rPr sz="1200" b="1" spc="5" dirty="0">
                <a:solidFill>
                  <a:srgbClr val="0000FF"/>
                </a:solidFill>
                <a:latin typeface="Consolas"/>
                <a:cs typeface="Consolas"/>
              </a:rPr>
              <a:t>void </a:t>
            </a:r>
            <a:r>
              <a:rPr sz="1200" b="1" dirty="0">
                <a:latin typeface="Consolas"/>
                <a:cs typeface="Consolas"/>
              </a:rPr>
              <a:t>Main(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string</a:t>
            </a:r>
            <a:r>
              <a:rPr sz="1200" b="1" dirty="0">
                <a:latin typeface="Consolas"/>
                <a:cs typeface="Consolas"/>
              </a:rPr>
              <a:t>[]</a:t>
            </a:r>
            <a:r>
              <a:rPr sz="1200" b="1" spc="-6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args)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174" y="1589277"/>
            <a:ext cx="1391285" cy="13354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85115" algn="l"/>
              </a:tabLst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900" spc="-9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using</a:t>
            </a:r>
            <a:r>
              <a:rPr sz="1200" b="1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System;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85115" algn="l"/>
              </a:tabLst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900" spc="-9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class</a:t>
            </a:r>
            <a:r>
              <a:rPr sz="1200" b="1" spc="-8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2B91AE"/>
                </a:solidFill>
                <a:latin typeface="Consolas"/>
                <a:cs typeface="Consolas"/>
              </a:rPr>
              <a:t>Program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7029" y="2247645"/>
            <a:ext cx="500380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2457450" indent="-251460">
              <a:lnSpc>
                <a:spcPct val="120000"/>
              </a:lnSpc>
              <a:spcBef>
                <a:spcPts val="100"/>
              </a:spcBef>
              <a:tabLst>
                <a:tab pos="263525" algn="l"/>
              </a:tabLst>
            </a:pPr>
            <a:r>
              <a:rPr sz="1200" b="1" dirty="0">
                <a:latin typeface="Consolas"/>
                <a:cs typeface="Consolas"/>
              </a:rPr>
              <a:t>{	</a:t>
            </a:r>
            <a:r>
              <a:rPr sz="1200" b="1" dirty="0">
                <a:solidFill>
                  <a:srgbClr val="2B91AE"/>
                </a:solidFill>
                <a:latin typeface="Consolas"/>
                <a:cs typeface="Consolas"/>
              </a:rPr>
              <a:t>Random </a:t>
            </a:r>
            <a:r>
              <a:rPr sz="1200" b="1" dirty="0">
                <a:latin typeface="Consolas"/>
                <a:cs typeface="Consolas"/>
              </a:rPr>
              <a:t>rand =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new </a:t>
            </a:r>
            <a:r>
              <a:rPr sz="1200" b="1" dirty="0">
                <a:solidFill>
                  <a:srgbClr val="2B91AE"/>
                </a:solidFill>
                <a:latin typeface="Consolas"/>
                <a:cs typeface="Consolas"/>
              </a:rPr>
              <a:t>Random</a:t>
            </a:r>
            <a:r>
              <a:rPr sz="1200" b="1" dirty="0">
                <a:latin typeface="Consolas"/>
                <a:cs typeface="Consolas"/>
              </a:rPr>
              <a:t>(); 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b="1" dirty="0">
                <a:latin typeface="Consolas"/>
                <a:cs typeface="Consolas"/>
              </a:rPr>
              <a:t>[] arr =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new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b="1" dirty="0">
                <a:latin typeface="Consolas"/>
                <a:cs typeface="Consolas"/>
              </a:rPr>
              <a:t>[8];</a:t>
            </a:r>
            <a:endParaRPr sz="120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85"/>
              </a:spcBef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200" b="1" spc="5" dirty="0">
                <a:latin typeface="Consolas"/>
                <a:cs typeface="Consolas"/>
              </a:rPr>
              <a:t>(</a:t>
            </a:r>
            <a:r>
              <a:rPr sz="1200" b="1" spc="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i = </a:t>
            </a:r>
            <a:r>
              <a:rPr sz="1200" b="1" spc="5" dirty="0">
                <a:latin typeface="Consolas"/>
                <a:cs typeface="Consolas"/>
              </a:rPr>
              <a:t>0; </a:t>
            </a:r>
            <a:r>
              <a:rPr sz="1200" b="1" dirty="0">
                <a:latin typeface="Consolas"/>
                <a:cs typeface="Consolas"/>
              </a:rPr>
              <a:t>i &lt; 8; i++) { arr[i] = rand.Next(0,</a:t>
            </a:r>
            <a:r>
              <a:rPr sz="1200" b="1" spc="6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10);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944" y="2869819"/>
            <a:ext cx="549465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703830" algn="l"/>
              </a:tabLst>
            </a:pPr>
            <a:r>
              <a:rPr sz="1200" b="1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200" b="1" dirty="0">
                <a:latin typeface="Consolas"/>
                <a:cs typeface="Consolas"/>
              </a:rPr>
              <a:t>.Write(</a:t>
            </a:r>
            <a:r>
              <a:rPr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25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latin typeface="Consolas"/>
                <a:cs typeface="Consolas"/>
              </a:rPr>
              <a:t>+arr[i]);}	</a:t>
            </a:r>
            <a:r>
              <a:rPr sz="1200" b="1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200" b="1" dirty="0">
                <a:latin typeface="Consolas"/>
                <a:cs typeface="Consolas"/>
              </a:rPr>
              <a:t>.WriteLine();</a:t>
            </a:r>
            <a:endParaRPr sz="1200">
              <a:latin typeface="Consolas"/>
              <a:cs typeface="Consolas"/>
            </a:endParaRPr>
          </a:p>
          <a:p>
            <a:pPr marL="768350" marR="5080" indent="83820">
              <a:lnSpc>
                <a:spcPct val="120000"/>
              </a:lnSpc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b="1" dirty="0">
                <a:latin typeface="Consolas"/>
                <a:cs typeface="Consolas"/>
              </a:rPr>
              <a:t>[] newarr = CountingSort(arr, arr.Min(), arr.Max()); 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foreach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x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 </a:t>
            </a:r>
            <a:r>
              <a:rPr sz="1200" b="1" dirty="0">
                <a:latin typeface="Consolas"/>
                <a:cs typeface="Consolas"/>
              </a:rPr>
              <a:t>arr) </a:t>
            </a:r>
            <a:r>
              <a:rPr sz="1200" b="1" dirty="0">
                <a:solidFill>
                  <a:srgbClr val="2B91AE"/>
                </a:solidFill>
                <a:latin typeface="Consolas"/>
                <a:cs typeface="Consolas"/>
              </a:rPr>
              <a:t>Console</a:t>
            </a:r>
            <a:r>
              <a:rPr sz="1200" b="1" dirty="0">
                <a:latin typeface="Consolas"/>
                <a:cs typeface="Consolas"/>
              </a:rPr>
              <a:t>.Write(</a:t>
            </a:r>
            <a:r>
              <a:rPr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10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latin typeface="Consolas"/>
                <a:cs typeface="Consolas"/>
              </a:rPr>
              <a:t>+x);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6718" y="3784219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2174" y="3081959"/>
            <a:ext cx="128905" cy="17818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4045" y="3528186"/>
            <a:ext cx="5918200" cy="13423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385"/>
              </a:spcBef>
            </a:pPr>
            <a:r>
              <a:rPr sz="1200" b="1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01980" marR="678180" indent="-589915">
              <a:lnSpc>
                <a:spcPct val="120000"/>
              </a:lnSpc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private static </a:t>
            </a:r>
            <a:r>
              <a:rPr sz="1200" b="1" spc="-5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b="1" spc="-5" dirty="0">
                <a:latin typeface="Consolas"/>
                <a:cs typeface="Consolas"/>
              </a:rPr>
              <a:t>[] </a:t>
            </a:r>
            <a:r>
              <a:rPr sz="1200" b="1" dirty="0">
                <a:latin typeface="Consolas"/>
                <a:cs typeface="Consolas"/>
              </a:rPr>
              <a:t>CountingSort(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b="1" dirty="0">
                <a:latin typeface="Consolas"/>
                <a:cs typeface="Consolas"/>
              </a:rPr>
              <a:t>[] arr,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min,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max) 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</a:t>
            </a:r>
            <a:r>
              <a:rPr sz="1200" b="1" dirty="0">
                <a:latin typeface="Consolas"/>
                <a:cs typeface="Consolas"/>
              </a:rPr>
              <a:t>[] count = 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new int</a:t>
            </a:r>
            <a:r>
              <a:rPr sz="1200" b="1" dirty="0">
                <a:latin typeface="Consolas"/>
                <a:cs typeface="Consolas"/>
              </a:rPr>
              <a:t>[max - min +</a:t>
            </a:r>
            <a:r>
              <a:rPr sz="1200" b="1" spc="2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1];</a:t>
            </a:r>
            <a:endParaRPr sz="12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z =</a:t>
            </a:r>
            <a:r>
              <a:rPr sz="1200" b="1" spc="20" dirty="0">
                <a:latin typeface="Consolas"/>
                <a:cs typeface="Consolas"/>
              </a:rPr>
              <a:t> </a:t>
            </a:r>
            <a:r>
              <a:rPr sz="1200" b="1" spc="-5" dirty="0">
                <a:latin typeface="Consolas"/>
                <a:cs typeface="Consolas"/>
              </a:rPr>
              <a:t>0;</a:t>
            </a:r>
            <a:endParaRPr sz="12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i = 0; i &lt; count.Length; i++) { count[i] = 0;</a:t>
            </a:r>
            <a:r>
              <a:rPr sz="1200" b="1" spc="2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  <a:spcBef>
                <a:spcPts val="285"/>
              </a:spcBef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i = 0; i &lt; arr.Length; i++) { count[arr[i] - min]++;</a:t>
            </a:r>
            <a:r>
              <a:rPr sz="1200" b="1" spc="4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19526" y="5320665"/>
            <a:ext cx="1792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5450" algn="l"/>
              </a:tabLst>
            </a:pPr>
            <a:r>
              <a:rPr sz="1200" b="1" dirty="0">
                <a:latin typeface="Consolas"/>
                <a:cs typeface="Consolas"/>
              </a:rPr>
              <a:t>{</a:t>
            </a:r>
            <a:r>
              <a:rPr sz="1200" b="1" spc="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ar</a:t>
            </a:r>
            <a:r>
              <a:rPr sz="1200" b="1" spc="10" dirty="0">
                <a:latin typeface="Consolas"/>
                <a:cs typeface="Consolas"/>
              </a:rPr>
              <a:t>r</a:t>
            </a:r>
            <a:r>
              <a:rPr sz="1200" b="1" dirty="0">
                <a:latin typeface="Consolas"/>
                <a:cs typeface="Consolas"/>
              </a:rPr>
              <a:t>[</a:t>
            </a:r>
            <a:r>
              <a:rPr sz="1200" b="1" spc="10" dirty="0">
                <a:latin typeface="Consolas"/>
                <a:cs typeface="Consolas"/>
              </a:rPr>
              <a:t>z</a:t>
            </a:r>
            <a:r>
              <a:rPr sz="1200" b="1" dirty="0">
                <a:latin typeface="Consolas"/>
                <a:cs typeface="Consolas"/>
              </a:rPr>
              <a:t>] = </a:t>
            </a:r>
            <a:r>
              <a:rPr sz="1200" b="1" spc="-5" dirty="0">
                <a:latin typeface="Consolas"/>
                <a:cs typeface="Consolas"/>
              </a:rPr>
              <a:t>i</a:t>
            </a:r>
            <a:r>
              <a:rPr sz="1200" b="1" dirty="0">
                <a:latin typeface="Consolas"/>
                <a:cs typeface="Consolas"/>
              </a:rPr>
              <a:t>;</a:t>
            </a:r>
            <a:r>
              <a:rPr sz="1200" b="1" spc="1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z++;	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73832" y="5064633"/>
            <a:ext cx="2719070" cy="9036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200" b="1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int </a:t>
            </a:r>
            <a:r>
              <a:rPr sz="1200" b="1" dirty="0">
                <a:latin typeface="Consolas"/>
                <a:cs typeface="Consolas"/>
              </a:rPr>
              <a:t>i = min; i &lt;= max;</a:t>
            </a:r>
            <a:r>
              <a:rPr sz="1200" b="1" spc="-3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i++)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349250" algn="l"/>
              </a:tabLst>
            </a:pPr>
            <a:r>
              <a:rPr sz="1200" b="1" dirty="0">
                <a:latin typeface="Consolas"/>
                <a:cs typeface="Consolas"/>
              </a:rPr>
              <a:t>{	</a:t>
            </a: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while </a:t>
            </a:r>
            <a:r>
              <a:rPr sz="1200" b="1" dirty="0">
                <a:latin typeface="Consolas"/>
                <a:cs typeface="Consolas"/>
              </a:rPr>
              <a:t>(count[i - min]-- &gt;</a:t>
            </a:r>
            <a:r>
              <a:rPr sz="1200" b="1" spc="-50" dirty="0">
                <a:latin typeface="Consolas"/>
                <a:cs typeface="Consolas"/>
              </a:rPr>
              <a:t> </a:t>
            </a:r>
            <a:r>
              <a:rPr sz="1200" b="1" spc="5" dirty="0">
                <a:latin typeface="Consolas"/>
                <a:cs typeface="Consolas"/>
              </a:rPr>
              <a:t>0)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  <a:r>
              <a:rPr sz="1200" b="1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b="1" spc="-5" dirty="0">
                <a:latin typeface="Consolas"/>
                <a:cs typeface="Consolas"/>
              </a:rPr>
              <a:t>arr;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2174" y="5057317"/>
            <a:ext cx="128905" cy="11233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7029" y="5979363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2174" y="6235395"/>
            <a:ext cx="1289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9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0225" y="6198819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64323" y="836675"/>
            <a:ext cx="116281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367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Sayma </a:t>
            </a:r>
            <a:r>
              <a:rPr spc="-10" dirty="0"/>
              <a:t>sıralamanın </a:t>
            </a:r>
            <a:r>
              <a:rPr spc="-5" dirty="0"/>
              <a:t>artıları  </a:t>
            </a:r>
            <a:r>
              <a:rPr spc="-10" dirty="0"/>
              <a:t>eksileri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9474" y="2261326"/>
            <a:ext cx="6518909" cy="39274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400" algn="just">
              <a:lnSpc>
                <a:spcPct val="100000"/>
              </a:lnSpc>
              <a:spcBef>
                <a:spcPts val="7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Artıları:</a:t>
            </a:r>
            <a:endParaRPr sz="2400">
              <a:latin typeface="Calibri"/>
              <a:cs typeface="Calibri"/>
            </a:endParaRPr>
          </a:p>
          <a:p>
            <a:pPr marL="321945" algn="just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n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da doğrusaldır</a:t>
            </a:r>
            <a:r>
              <a:rPr sz="2200" spc="-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(lineer).</a:t>
            </a:r>
            <a:endParaRPr sz="2200">
              <a:latin typeface="Calibri"/>
              <a:cs typeface="Calibri"/>
            </a:endParaRPr>
          </a:p>
          <a:p>
            <a:pPr marL="321945" algn="just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Kolay</a:t>
            </a:r>
            <a:r>
              <a:rPr sz="2200" spc="-1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F2F2F"/>
                </a:solidFill>
                <a:latin typeface="Calibri"/>
                <a:cs typeface="Calibri"/>
              </a:rPr>
              <a:t>uygulanır.</a:t>
            </a:r>
            <a:endParaRPr sz="2200">
              <a:latin typeface="Calibri"/>
              <a:cs typeface="Calibri"/>
            </a:endParaRPr>
          </a:p>
          <a:p>
            <a:pPr marL="25400" algn="just">
              <a:lnSpc>
                <a:spcPct val="100000"/>
              </a:lnSpc>
              <a:spcBef>
                <a:spcPts val="55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Eksileri:</a:t>
            </a:r>
            <a:endParaRPr sz="2400">
              <a:latin typeface="Calibri"/>
              <a:cs typeface="Calibri"/>
            </a:endParaRPr>
          </a:p>
          <a:p>
            <a:pPr marL="594995" marR="218440" indent="-273050" algn="just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Yerinde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sıralama yapmaz.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Ekstra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depolama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alanına 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ihtiyaç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F2F2F"/>
                </a:solidFill>
                <a:latin typeface="Calibri"/>
                <a:cs typeface="Calibri"/>
              </a:rPr>
              <a:t>duyar.</a:t>
            </a:r>
            <a:endParaRPr sz="2200">
              <a:latin typeface="Calibri"/>
              <a:cs typeface="Calibri"/>
            </a:endParaRPr>
          </a:p>
          <a:p>
            <a:pPr marL="321945" algn="just">
              <a:lnSpc>
                <a:spcPct val="100000"/>
              </a:lnSpc>
              <a:spcBef>
                <a:spcPts val="5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Sayıların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küçük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tam sayı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olduğu</a:t>
            </a:r>
            <a:r>
              <a:rPr sz="2200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2F2F2F"/>
                </a:solidFill>
                <a:latin typeface="Calibri"/>
                <a:cs typeface="Calibri"/>
              </a:rPr>
              <a:t>varsayılır.</a:t>
            </a:r>
            <a:endParaRPr sz="2200">
              <a:latin typeface="Calibri"/>
              <a:cs typeface="Calibri"/>
            </a:endParaRPr>
          </a:p>
          <a:p>
            <a:pPr marL="594995" marR="17780" indent="-273050" algn="just">
              <a:lnSpc>
                <a:spcPct val="100000"/>
              </a:lnSpc>
              <a:spcBef>
                <a:spcPts val="53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Byte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ise 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dizinin boyutu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fazla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2</a:t>
            </a:r>
            <a:r>
              <a:rPr sz="2175" baseline="24904" dirty="0">
                <a:solidFill>
                  <a:srgbClr val="2F2F2F"/>
                </a:solidFill>
                <a:latin typeface="Calibri"/>
                <a:cs typeface="Calibri"/>
              </a:rPr>
              <a:t>8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256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olur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fakat 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sayılar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int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yani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32 bit lik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sayılar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2</a:t>
            </a:r>
            <a:r>
              <a:rPr sz="2175" baseline="24904" dirty="0">
                <a:solidFill>
                  <a:srgbClr val="2F2F2F"/>
                </a:solidFill>
                <a:latin typeface="Calibri"/>
                <a:cs typeface="Calibri"/>
              </a:rPr>
              <a:t>32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4.2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milyar 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sayı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eder oda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yaklaşık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16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Gb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yer</a:t>
            </a:r>
            <a:r>
              <a:rPr sz="2200" spc="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tutar.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64323" y="836675"/>
            <a:ext cx="116281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8521" y="3049269"/>
            <a:ext cx="30314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9675" algn="just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5. 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Hafta</a:t>
            </a:r>
            <a:r>
              <a:rPr sz="2800" b="1" spc="-6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AC0000"/>
                </a:solidFill>
                <a:latin typeface="Calibri"/>
                <a:cs typeface="Calibri"/>
              </a:rPr>
              <a:t>Sıra  </a:t>
            </a:r>
            <a:r>
              <a:rPr sz="2800" b="1" spc="-15" dirty="0">
                <a:solidFill>
                  <a:srgbClr val="AC0000"/>
                </a:solidFill>
                <a:latin typeface="Calibri"/>
                <a:cs typeface="Calibri"/>
              </a:rPr>
              <a:t>İstatistikleri, 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Bilinen  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Probleme</a:t>
            </a:r>
            <a:r>
              <a:rPr sz="2800" b="1" spc="-4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AC0000"/>
                </a:solidFill>
                <a:latin typeface="Calibri"/>
                <a:cs typeface="Calibri"/>
              </a:rPr>
              <a:t>İndirgeme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3553" y="4385269"/>
            <a:ext cx="2536190" cy="123253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spc="-10" dirty="0">
                <a:solidFill>
                  <a:srgbClr val="424242"/>
                </a:solidFill>
                <a:latin typeface="Calibri"/>
                <a:cs typeface="Calibri"/>
              </a:rPr>
              <a:t>(Devam)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800" spc="-5" dirty="0">
                <a:solidFill>
                  <a:srgbClr val="424242"/>
                </a:solidFill>
                <a:latin typeface="Calibri"/>
                <a:cs typeface="Calibri"/>
              </a:rPr>
              <a:t>Doğrusal-Zaman</a:t>
            </a:r>
            <a:r>
              <a:rPr sz="1800" spc="-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80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spcBef>
                <a:spcPts val="215"/>
              </a:spcBef>
              <a:buChar char="•"/>
              <a:tabLst>
                <a:tab pos="178435" algn="l"/>
              </a:tabLst>
            </a:pPr>
            <a:r>
              <a:rPr sz="1800" b="1" spc="-30" dirty="0">
                <a:solidFill>
                  <a:srgbClr val="424242"/>
                </a:solidFill>
                <a:latin typeface="Calibri"/>
                <a:cs typeface="Calibri"/>
              </a:rPr>
              <a:t>Taban</a:t>
            </a:r>
            <a:r>
              <a:rPr sz="1800" b="1" spc="-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80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spcBef>
                <a:spcPts val="219"/>
              </a:spcBef>
              <a:buChar char="•"/>
              <a:tabLst>
                <a:tab pos="178435" algn="l"/>
              </a:tabLst>
            </a:pPr>
            <a:r>
              <a:rPr sz="1800" b="1" spc="-10" dirty="0">
                <a:solidFill>
                  <a:srgbClr val="424242"/>
                </a:solidFill>
                <a:latin typeface="Calibri"/>
                <a:cs typeface="Calibri"/>
              </a:rPr>
              <a:t>Kova</a:t>
            </a:r>
            <a:r>
              <a:rPr sz="1800" b="1" spc="-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9353" y="5794349"/>
            <a:ext cx="2819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C0000"/>
                </a:solidFill>
                <a:latin typeface="Arial"/>
                <a:cs typeface="Arial"/>
              </a:rPr>
              <a:t>104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985773"/>
            <a:ext cx="6480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Calibri"/>
                <a:cs typeface="Calibri"/>
              </a:rPr>
              <a:t>Quicksort </a:t>
            </a:r>
            <a:r>
              <a:rPr sz="3600" b="0" dirty="0">
                <a:latin typeface="Calibri"/>
                <a:cs typeface="Calibri"/>
              </a:rPr>
              <a:t>Analizi: </a:t>
            </a:r>
            <a:r>
              <a:rPr sz="3600" b="0" spc="-10" dirty="0">
                <a:latin typeface="Calibri"/>
                <a:cs typeface="Calibri"/>
              </a:rPr>
              <a:t>Ortalama</a:t>
            </a:r>
            <a:r>
              <a:rPr sz="3600" b="0" spc="-1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Durum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174" y="2337942"/>
            <a:ext cx="614489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  <a:tabLst>
                <a:tab pos="1233170" algn="l"/>
                <a:tab pos="2087880" algn="l"/>
                <a:tab pos="3369310" algn="l"/>
                <a:tab pos="4223385" algn="l"/>
                <a:tab pos="4415790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(0:n-1,	1:n-2,	2:n-3,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… ,	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n-2:1,	n-1:0)</a:t>
            </a:r>
            <a:r>
              <a:rPr sz="2400" spc="-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bölünme 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üretiliyor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her bir</a:t>
            </a:r>
            <a:r>
              <a:rPr sz="24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bölünmenin	1/n olasılığı  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vardır.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T(n)’nin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beklenen çalışma</a:t>
            </a:r>
            <a:r>
              <a:rPr sz="2400" spc="-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zamanı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5706567"/>
            <a:ext cx="5940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5829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8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Çözümün</a:t>
            </a:r>
            <a:r>
              <a:rPr sz="2400" spc="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T(n)</a:t>
            </a:r>
            <a:r>
              <a:rPr sz="2400" spc="-5" dirty="0">
                <a:solidFill>
                  <a:srgbClr val="2F2F2F"/>
                </a:solidFill>
                <a:latin typeface="Symbol"/>
                <a:cs typeface="Symbol"/>
              </a:rPr>
              <a:t>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anlogn+b	olduğu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kabul</a:t>
            </a:r>
            <a:r>
              <a:rPr sz="24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edilsin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2539" y="4465123"/>
            <a:ext cx="165735" cy="782320"/>
          </a:xfrm>
          <a:custGeom>
            <a:avLst/>
            <a:gdLst/>
            <a:ahLst/>
            <a:cxnLst/>
            <a:rect l="l" t="t" r="r" b="b"/>
            <a:pathLst>
              <a:path w="165735" h="782320">
                <a:moveTo>
                  <a:pt x="0" y="0"/>
                </a:moveTo>
                <a:lnTo>
                  <a:pt x="165586" y="0"/>
                </a:lnTo>
              </a:path>
              <a:path w="165735" h="782320">
                <a:moveTo>
                  <a:pt x="0" y="781775"/>
                </a:moveTo>
                <a:lnTo>
                  <a:pt x="165587" y="781775"/>
                </a:lnTo>
              </a:path>
            </a:pathLst>
          </a:custGeom>
          <a:ln w="111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19268" y="4984393"/>
            <a:ext cx="29591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20" dirty="0">
                <a:latin typeface="Symbol"/>
                <a:cs typeface="Symbol"/>
              </a:rPr>
              <a:t>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9267" y="4202637"/>
            <a:ext cx="295910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20" dirty="0">
                <a:latin typeface="Symbol"/>
                <a:cs typeface="Symbol"/>
              </a:rPr>
              <a:t>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0641" y="4777115"/>
            <a:ext cx="78613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925" spc="30" baseline="-61253" dirty="0">
                <a:latin typeface="Symbol"/>
                <a:cs typeface="Symbol"/>
              </a:rPr>
              <a:t></a:t>
            </a:r>
            <a:r>
              <a:rPr sz="2925" spc="30" baseline="-61253" dirty="0">
                <a:latin typeface="Times New Roman"/>
                <a:cs typeface="Times New Roman"/>
              </a:rPr>
              <a:t> </a:t>
            </a:r>
            <a:r>
              <a:rPr sz="2925" spc="22" baseline="-22792" dirty="0">
                <a:latin typeface="Times New Roman"/>
                <a:cs typeface="Times New Roman"/>
              </a:rPr>
              <a:t>2 </a:t>
            </a:r>
            <a:r>
              <a:rPr sz="1150" i="1" dirty="0">
                <a:latin typeface="Times New Roman"/>
                <a:cs typeface="Times New Roman"/>
              </a:rPr>
              <a:t>n</a:t>
            </a:r>
            <a:r>
              <a:rPr sz="1150" i="1" spc="-150" dirty="0">
                <a:latin typeface="Times New Roman"/>
                <a:cs typeface="Times New Roman"/>
              </a:rPr>
              <a:t> </a:t>
            </a:r>
            <a:r>
              <a:rPr sz="1150" spc="-15" dirty="0">
                <a:latin typeface="Symbol"/>
                <a:cs typeface="Symbol"/>
              </a:rPr>
              <a:t></a:t>
            </a:r>
            <a:r>
              <a:rPr sz="1150" spc="-15" dirty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3179" y="5409270"/>
            <a:ext cx="280670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dirty="0">
                <a:latin typeface="Times New Roman"/>
                <a:cs typeface="Times New Roman"/>
              </a:rPr>
              <a:t>k</a:t>
            </a:r>
            <a:r>
              <a:rPr sz="1150" i="1" spc="-160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Symbol"/>
                <a:cs typeface="Symbol"/>
              </a:rPr>
              <a:t></a:t>
            </a:r>
            <a:r>
              <a:rPr sz="1150" spc="4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3178" y="4627521"/>
            <a:ext cx="280670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dirty="0">
                <a:latin typeface="Times New Roman"/>
                <a:cs typeface="Times New Roman"/>
              </a:rPr>
              <a:t>k</a:t>
            </a:r>
            <a:r>
              <a:rPr sz="1150" i="1" spc="-160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Symbol"/>
                <a:cs typeface="Symbol"/>
              </a:rPr>
              <a:t></a:t>
            </a:r>
            <a:r>
              <a:rPr sz="1150" spc="45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4033" y="4967795"/>
            <a:ext cx="125793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i="1" spc="20" dirty="0">
                <a:latin typeface="Times New Roman"/>
                <a:cs typeface="Times New Roman"/>
              </a:rPr>
              <a:t>T</a:t>
            </a:r>
            <a:r>
              <a:rPr sz="1950" i="1" spc="-390" dirty="0">
                <a:latin typeface="Times New Roman"/>
                <a:cs typeface="Times New Roman"/>
              </a:rPr>
              <a:t> </a:t>
            </a:r>
            <a:r>
              <a:rPr sz="2600" spc="-100" dirty="0">
                <a:latin typeface="Symbol"/>
                <a:cs typeface="Symbol"/>
              </a:rPr>
              <a:t></a:t>
            </a:r>
            <a:r>
              <a:rPr sz="1950" i="1" spc="-100" dirty="0">
                <a:latin typeface="Times New Roman"/>
                <a:cs typeface="Times New Roman"/>
              </a:rPr>
              <a:t>k </a:t>
            </a:r>
            <a:r>
              <a:rPr sz="2600" spc="10" dirty="0">
                <a:latin typeface="Symbol"/>
                <a:cs typeface="Symbol"/>
              </a:rPr>
              <a:t></a:t>
            </a:r>
            <a:r>
              <a:rPr sz="1950" spc="10" dirty="0">
                <a:latin typeface="Symbol"/>
                <a:cs typeface="Symbol"/>
              </a:rPr>
              <a:t>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Symbol"/>
                <a:cs typeface="Symbol"/>
              </a:rPr>
              <a:t></a:t>
            </a:r>
            <a:r>
              <a:rPr sz="2600" spc="-35" dirty="0">
                <a:latin typeface="Symbol"/>
                <a:cs typeface="Symbol"/>
              </a:rPr>
              <a:t></a:t>
            </a:r>
            <a:r>
              <a:rPr sz="1950" i="1" spc="-35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7939" y="5257453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1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87338" y="4174179"/>
            <a:ext cx="271843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20090" algn="l"/>
              </a:tabLst>
            </a:pPr>
            <a:r>
              <a:rPr sz="1950" i="1" spc="20" dirty="0">
                <a:latin typeface="Times New Roman"/>
                <a:cs typeface="Times New Roman"/>
              </a:rPr>
              <a:t>T</a:t>
            </a:r>
            <a:r>
              <a:rPr sz="1950" i="1" spc="500" dirty="0">
                <a:latin typeface="Times New Roman"/>
                <a:cs typeface="Times New Roman"/>
              </a:rPr>
              <a:t> </a:t>
            </a:r>
            <a:r>
              <a:rPr sz="1950" i="1" spc="15" dirty="0">
                <a:latin typeface="Times New Roman"/>
                <a:cs typeface="Times New Roman"/>
              </a:rPr>
              <a:t>k	</a:t>
            </a:r>
            <a:r>
              <a:rPr sz="1950" i="1" spc="20" dirty="0">
                <a:latin typeface="Times New Roman"/>
                <a:cs typeface="Times New Roman"/>
              </a:rPr>
              <a:t>T</a:t>
            </a:r>
            <a:r>
              <a:rPr sz="1950" i="1" spc="-165" dirty="0">
                <a:latin typeface="Times New Roman"/>
                <a:cs typeface="Times New Roman"/>
              </a:rPr>
              <a:t> </a:t>
            </a:r>
            <a:r>
              <a:rPr sz="2600" spc="-95" dirty="0">
                <a:latin typeface="Symbol"/>
                <a:cs typeface="Symbol"/>
              </a:rPr>
              <a:t></a:t>
            </a:r>
            <a:r>
              <a:rPr sz="1950" i="1" spc="-95" dirty="0">
                <a:latin typeface="Times New Roman"/>
                <a:cs typeface="Times New Roman"/>
              </a:rPr>
              <a:t>n</a:t>
            </a:r>
            <a:r>
              <a:rPr sz="1950" i="1" spc="-8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</a:t>
            </a:r>
            <a:r>
              <a:rPr sz="1950" spc="-30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1</a:t>
            </a:r>
            <a:r>
              <a:rPr sz="1950" spc="-275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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i="1" spc="15" dirty="0">
                <a:latin typeface="Times New Roman"/>
                <a:cs typeface="Times New Roman"/>
              </a:rPr>
              <a:t>k</a:t>
            </a:r>
            <a:r>
              <a:rPr sz="1950" i="1" spc="-200" dirty="0">
                <a:latin typeface="Times New Roman"/>
                <a:cs typeface="Times New Roman"/>
              </a:rPr>
              <a:t> </a:t>
            </a:r>
            <a:r>
              <a:rPr sz="2600" spc="-125" dirty="0">
                <a:latin typeface="Symbol"/>
                <a:cs typeface="Symbol"/>
              </a:rPr>
              <a:t></a:t>
            </a:r>
            <a:r>
              <a:rPr sz="2700" spc="-125" dirty="0">
                <a:latin typeface="Symbol"/>
                <a:cs typeface="Symbol"/>
              </a:rPr>
              <a:t></a:t>
            </a:r>
            <a:r>
              <a:rPr sz="1950" spc="-125" dirty="0">
                <a:latin typeface="Symbol"/>
                <a:cs typeface="Symbol"/>
              </a:rPr>
              <a:t>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Symbol"/>
                <a:cs typeface="Symbol"/>
              </a:rPr>
              <a:t></a:t>
            </a:r>
            <a:r>
              <a:rPr sz="2600" spc="-35" dirty="0">
                <a:latin typeface="Symbol"/>
                <a:cs typeface="Symbol"/>
              </a:rPr>
              <a:t></a:t>
            </a:r>
            <a:r>
              <a:rPr sz="1950" i="1" spc="-35" dirty="0">
                <a:latin typeface="Times New Roman"/>
                <a:cs typeface="Times New Roman"/>
              </a:rPr>
              <a:t>n</a:t>
            </a:r>
            <a:r>
              <a:rPr sz="2600" spc="-35" dirty="0">
                <a:latin typeface="Symbol"/>
                <a:cs typeface="Symbol"/>
              </a:rPr>
              <a:t>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7939" y="4475697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15" dirty="0">
                <a:latin typeface="Times New Roman"/>
                <a:cs typeface="Times New Roman"/>
              </a:rPr>
              <a:t>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004" y="4100536"/>
            <a:ext cx="2107565" cy="5137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0504" algn="ctr">
              <a:lnSpc>
                <a:spcPts val="985"/>
              </a:lnSpc>
              <a:spcBef>
                <a:spcPts val="110"/>
              </a:spcBef>
            </a:pPr>
            <a:r>
              <a:rPr sz="1150" i="1" dirty="0">
                <a:latin typeface="Times New Roman"/>
                <a:cs typeface="Times New Roman"/>
              </a:rPr>
              <a:t>n</a:t>
            </a:r>
            <a:r>
              <a:rPr sz="1150" i="1" spc="-185" dirty="0">
                <a:latin typeface="Times New Roman"/>
                <a:cs typeface="Times New Roman"/>
              </a:rPr>
              <a:t> </a:t>
            </a:r>
            <a:r>
              <a:rPr sz="1150" spc="-15" dirty="0">
                <a:latin typeface="Symbol"/>
                <a:cs typeface="Symbol"/>
              </a:rPr>
              <a:t></a:t>
            </a:r>
            <a:r>
              <a:rPr sz="1150" spc="-15" dirty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  <a:p>
            <a:pPr marL="38100">
              <a:lnSpc>
                <a:spcPts val="2845"/>
              </a:lnSpc>
              <a:tabLst>
                <a:tab pos="1332230" algn="l"/>
                <a:tab pos="1572895" algn="l"/>
                <a:tab pos="1806575" algn="l"/>
              </a:tabLst>
            </a:pPr>
            <a:r>
              <a:rPr sz="1950" i="1" spc="20" dirty="0">
                <a:latin typeface="Times New Roman"/>
                <a:cs typeface="Times New Roman"/>
              </a:rPr>
              <a:t>T </a:t>
            </a:r>
            <a:r>
              <a:rPr sz="2600" spc="-85" dirty="0">
                <a:latin typeface="Symbol"/>
                <a:cs typeface="Symbol"/>
              </a:rPr>
              <a:t></a:t>
            </a:r>
            <a:r>
              <a:rPr sz="1950" i="1" spc="-85" dirty="0">
                <a:latin typeface="Times New Roman"/>
                <a:cs typeface="Times New Roman"/>
              </a:rPr>
              <a:t>n</a:t>
            </a:r>
            <a:r>
              <a:rPr sz="2600" spc="-85" dirty="0">
                <a:latin typeface="Symbol"/>
                <a:cs typeface="Symbol"/>
              </a:rPr>
              <a:t></a:t>
            </a:r>
            <a:r>
              <a:rPr sz="2600" spc="-470" dirty="0">
                <a:latin typeface="Times New Roman"/>
                <a:cs typeface="Times New Roman"/>
              </a:rPr>
              <a:t> </a:t>
            </a:r>
            <a:r>
              <a:rPr sz="1950" spc="20" dirty="0">
                <a:latin typeface="Symbol"/>
                <a:cs typeface="Symbol"/>
              </a:rPr>
              <a:t></a:t>
            </a:r>
            <a:r>
              <a:rPr sz="1950" spc="390" dirty="0">
                <a:latin typeface="Times New Roman"/>
                <a:cs typeface="Times New Roman"/>
              </a:rPr>
              <a:t> </a:t>
            </a:r>
            <a:r>
              <a:rPr sz="2925" spc="22" baseline="38461" dirty="0">
                <a:latin typeface="Times New Roman"/>
                <a:cs typeface="Times New Roman"/>
              </a:rPr>
              <a:t>1	</a:t>
            </a:r>
            <a:r>
              <a:rPr sz="2700" spc="-250" dirty="0">
                <a:latin typeface="Symbol"/>
                <a:cs typeface="Symbol"/>
              </a:rPr>
              <a:t></a:t>
            </a:r>
            <a:r>
              <a:rPr sz="2700" spc="-250" dirty="0">
                <a:latin typeface="Times New Roman"/>
                <a:cs typeface="Times New Roman"/>
              </a:rPr>
              <a:t>	</a:t>
            </a:r>
            <a:r>
              <a:rPr sz="2600" spc="-215" dirty="0">
                <a:latin typeface="Symbol"/>
                <a:cs typeface="Symbol"/>
              </a:rPr>
              <a:t></a:t>
            </a:r>
            <a:r>
              <a:rPr sz="2600" spc="-215" dirty="0">
                <a:latin typeface="Times New Roman"/>
                <a:cs typeface="Times New Roman"/>
              </a:rPr>
              <a:t>	</a:t>
            </a:r>
            <a:r>
              <a:rPr sz="2600" spc="10" dirty="0">
                <a:latin typeface="Symbol"/>
                <a:cs typeface="Symbol"/>
              </a:rPr>
              <a:t></a:t>
            </a:r>
            <a:r>
              <a:rPr sz="1950" spc="10" dirty="0">
                <a:latin typeface="Symbol"/>
                <a:cs typeface="Symbol"/>
              </a:rPr>
              <a:t>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1591" y="5184724"/>
            <a:ext cx="2777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 (k) </a:t>
            </a:r>
            <a:r>
              <a:rPr sz="1800" spc="-10" dirty="0">
                <a:latin typeface="Arial"/>
                <a:cs typeface="Arial"/>
              </a:rPr>
              <a:t>değerinden </a:t>
            </a:r>
            <a:r>
              <a:rPr sz="1800" dirty="0">
                <a:latin typeface="Arial"/>
                <a:cs typeface="Arial"/>
              </a:rPr>
              <a:t>2 </a:t>
            </a:r>
            <a:r>
              <a:rPr sz="1800" spc="-5" dirty="0">
                <a:latin typeface="Arial"/>
                <a:cs typeface="Arial"/>
              </a:rPr>
              <a:t>tane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924814"/>
            <a:ext cx="6480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Calibri"/>
                <a:cs typeface="Calibri"/>
              </a:rPr>
              <a:t>Quicksort </a:t>
            </a:r>
            <a:r>
              <a:rPr sz="3600" b="0" dirty="0">
                <a:latin typeface="Calibri"/>
                <a:cs typeface="Calibri"/>
              </a:rPr>
              <a:t>Analizi: </a:t>
            </a:r>
            <a:r>
              <a:rPr sz="3600" b="0" spc="-10" dirty="0">
                <a:latin typeface="Calibri"/>
                <a:cs typeface="Calibri"/>
              </a:rPr>
              <a:t>Ortalama</a:t>
            </a:r>
            <a:r>
              <a:rPr sz="3600" b="0" spc="-1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Durum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9348" y="2019781"/>
            <a:ext cx="2771140" cy="3829050"/>
          </a:xfrm>
          <a:custGeom>
            <a:avLst/>
            <a:gdLst/>
            <a:ahLst/>
            <a:cxnLst/>
            <a:rect l="l" t="t" r="r" b="b"/>
            <a:pathLst>
              <a:path w="2771140" h="3829050">
                <a:moveTo>
                  <a:pt x="0" y="0"/>
                </a:moveTo>
                <a:lnTo>
                  <a:pt x="201330" y="0"/>
                </a:lnTo>
              </a:path>
              <a:path w="2771140" h="3829050">
                <a:moveTo>
                  <a:pt x="0" y="943234"/>
                </a:moveTo>
                <a:lnTo>
                  <a:pt x="201330" y="943234"/>
                </a:lnTo>
              </a:path>
              <a:path w="2771140" h="3829050">
                <a:moveTo>
                  <a:pt x="0" y="1914800"/>
                </a:moveTo>
                <a:lnTo>
                  <a:pt x="201330" y="1914800"/>
                </a:lnTo>
              </a:path>
              <a:path w="2771140" h="3829050">
                <a:moveTo>
                  <a:pt x="0" y="2884887"/>
                </a:moveTo>
                <a:lnTo>
                  <a:pt x="201330" y="2884887"/>
                </a:lnTo>
              </a:path>
              <a:path w="2771140" h="3829050">
                <a:moveTo>
                  <a:pt x="2413256" y="2884887"/>
                </a:moveTo>
                <a:lnTo>
                  <a:pt x="2770658" y="2884887"/>
                </a:lnTo>
              </a:path>
              <a:path w="2771140" h="3829050">
                <a:moveTo>
                  <a:pt x="0" y="3828874"/>
                </a:moveTo>
                <a:lnTo>
                  <a:pt x="201330" y="3828874"/>
                </a:lnTo>
              </a:path>
            </a:pathLst>
          </a:custGeom>
          <a:ln w="133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3179" y="3620122"/>
            <a:ext cx="35052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0" dirty="0">
                <a:latin typeface="Symbol"/>
                <a:cs typeface="Symbol"/>
              </a:rPr>
              <a:t>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1120" y="2648717"/>
            <a:ext cx="35052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0" dirty="0">
                <a:latin typeface="Symbol"/>
                <a:cs typeface="Symbol"/>
              </a:rPr>
              <a:t>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1120" y="1705214"/>
            <a:ext cx="35052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0" dirty="0">
                <a:latin typeface="Symbol"/>
                <a:cs typeface="Symbol"/>
              </a:rPr>
              <a:t>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3595" y="4668673"/>
            <a:ext cx="19240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3495" y="3805113"/>
            <a:ext cx="1422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3495" y="4010426"/>
            <a:ext cx="1422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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3495" y="3496095"/>
            <a:ext cx="1422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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8439" y="3805113"/>
            <a:ext cx="1422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3595" y="3697887"/>
            <a:ext cx="19240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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1235" y="3496095"/>
            <a:ext cx="37973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Times New Roman"/>
                <a:cs typeface="Times New Roman"/>
              </a:rPr>
              <a:t>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8195" y="5186686"/>
            <a:ext cx="109728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45440" algn="l"/>
              </a:tabLst>
            </a:pPr>
            <a:r>
              <a:rPr sz="3600" spc="-7" baseline="-60185" dirty="0">
                <a:latin typeface="Symbol"/>
                <a:cs typeface="Symbol"/>
              </a:rPr>
              <a:t></a:t>
            </a:r>
            <a:r>
              <a:rPr sz="3600" spc="-7" baseline="-60185" dirty="0">
                <a:latin typeface="Times New Roman"/>
                <a:cs typeface="Times New Roman"/>
              </a:rPr>
              <a:t>	</a:t>
            </a:r>
            <a:r>
              <a:rPr sz="3600" spc="-7" baseline="-23148" dirty="0">
                <a:latin typeface="Times New Roman"/>
                <a:cs typeface="Times New Roman"/>
              </a:rPr>
              <a:t>2 </a:t>
            </a:r>
            <a:r>
              <a:rPr sz="1400" i="1" spc="-5" dirty="0">
                <a:latin typeface="Times New Roman"/>
                <a:cs typeface="Times New Roman"/>
              </a:rPr>
              <a:t>n </a:t>
            </a:r>
            <a:r>
              <a:rPr sz="1400" spc="-20" dirty="0">
                <a:latin typeface="Symbol"/>
                <a:cs typeface="Symbol"/>
              </a:rPr>
              <a:t>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4725" spc="-397" baseline="-44973" dirty="0">
                <a:latin typeface="Symbol"/>
                <a:cs typeface="Symbol"/>
              </a:rPr>
              <a:t></a:t>
            </a:r>
            <a:endParaRPr sz="4725" baseline="-4497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1120" y="5534196"/>
            <a:ext cx="350520" cy="751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180"/>
              </a:lnSpc>
              <a:spcBef>
                <a:spcPts val="95"/>
              </a:spcBef>
            </a:pPr>
            <a:r>
              <a:rPr sz="3600" spc="-10" dirty="0">
                <a:latin typeface="Symbol"/>
                <a:cs typeface="Symbol"/>
              </a:rPr>
              <a:t></a:t>
            </a:r>
            <a:endParaRPr sz="3600">
              <a:latin typeface="Symbol"/>
              <a:cs typeface="Symbol"/>
            </a:endParaRPr>
          </a:p>
          <a:p>
            <a:pPr marL="45085">
              <a:lnSpc>
                <a:spcPts val="1540"/>
              </a:lnSpc>
            </a:pP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i="1" spc="-1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4340" y="4467156"/>
            <a:ext cx="314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400" i="1" spc="-27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Symbol"/>
                <a:cs typeface="Symbol"/>
              </a:rPr>
              <a:t>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3696" y="5103550"/>
            <a:ext cx="3168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i="1" spc="-1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7069" y="3497069"/>
            <a:ext cx="313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400" i="1" spc="-27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Symbol"/>
                <a:cs typeface="Symbol"/>
              </a:rPr>
              <a:t>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8439" y="4010426"/>
            <a:ext cx="92456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19760" algn="l"/>
              </a:tabLst>
            </a:pPr>
            <a:r>
              <a:rPr sz="2400" spc="-5" dirty="0">
                <a:latin typeface="Symbol"/>
                <a:cs typeface="Symbol"/>
              </a:rPr>
              <a:t>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100" i="1" spc="-7" baseline="1984" dirty="0">
                <a:latin typeface="Times New Roman"/>
                <a:cs typeface="Times New Roman"/>
              </a:rPr>
              <a:t>k</a:t>
            </a:r>
            <a:r>
              <a:rPr sz="2100" i="1" spc="-270" baseline="1984" dirty="0">
                <a:latin typeface="Times New Roman"/>
                <a:cs typeface="Times New Roman"/>
              </a:rPr>
              <a:t> </a:t>
            </a:r>
            <a:r>
              <a:rPr sz="2100" spc="-30" baseline="1984" dirty="0">
                <a:latin typeface="Symbol"/>
                <a:cs typeface="Symbol"/>
              </a:rPr>
              <a:t></a:t>
            </a:r>
            <a:r>
              <a:rPr sz="2100" spc="-30" baseline="1984" dirty="0">
                <a:latin typeface="Times New Roman"/>
                <a:cs typeface="Times New Roman"/>
              </a:rPr>
              <a:t>1</a:t>
            </a:r>
            <a:endParaRPr sz="2100" baseline="198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8195" y="2301207"/>
            <a:ext cx="109728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45440" algn="l"/>
              </a:tabLst>
            </a:pPr>
            <a:r>
              <a:rPr sz="3600" spc="-7" baseline="-60185" dirty="0">
                <a:latin typeface="Symbol"/>
                <a:cs typeface="Symbol"/>
              </a:rPr>
              <a:t></a:t>
            </a:r>
            <a:r>
              <a:rPr sz="3600" spc="-7" baseline="-60185" dirty="0">
                <a:latin typeface="Times New Roman"/>
                <a:cs typeface="Times New Roman"/>
              </a:rPr>
              <a:t>	</a:t>
            </a:r>
            <a:r>
              <a:rPr sz="3600" spc="-7" baseline="-23148" dirty="0">
                <a:latin typeface="Times New Roman"/>
                <a:cs typeface="Times New Roman"/>
              </a:rPr>
              <a:t>2 </a:t>
            </a:r>
            <a:r>
              <a:rPr sz="1400" i="1" spc="-5" dirty="0">
                <a:latin typeface="Times New Roman"/>
                <a:cs typeface="Times New Roman"/>
              </a:rPr>
              <a:t>n </a:t>
            </a:r>
            <a:r>
              <a:rPr sz="1400" spc="-20" dirty="0">
                <a:latin typeface="Symbol"/>
                <a:cs typeface="Symbol"/>
              </a:rPr>
              <a:t>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4725" spc="-397" baseline="-44973" dirty="0">
                <a:latin typeface="Symbol"/>
                <a:cs typeface="Symbol"/>
              </a:rPr>
              <a:t></a:t>
            </a:r>
            <a:endParaRPr sz="4725" baseline="-44973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7743" y="3161144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i="1" spc="-180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Symbol"/>
                <a:cs typeface="Symbol"/>
              </a:rPr>
              <a:t></a:t>
            </a:r>
            <a:r>
              <a:rPr sz="1400" spc="5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34340" y="1581650"/>
            <a:ext cx="314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r>
              <a:rPr sz="1400" i="1" spc="-27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Symbol"/>
                <a:cs typeface="Symbol"/>
              </a:rPr>
              <a:t>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7743" y="2217910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k</a:t>
            </a:r>
            <a:r>
              <a:rPr sz="1400" i="1" spc="-180" dirty="0">
                <a:latin typeface="Times New Roman"/>
                <a:cs typeface="Times New Roman"/>
              </a:rPr>
              <a:t> </a:t>
            </a:r>
            <a:r>
              <a:rPr sz="1400" spc="50" dirty="0">
                <a:latin typeface="Symbol"/>
                <a:cs typeface="Symbol"/>
              </a:rPr>
              <a:t></a:t>
            </a:r>
            <a:r>
              <a:rPr sz="1400" spc="5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7212" y="5514036"/>
            <a:ext cx="141859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-5" dirty="0">
                <a:latin typeface="Symbol"/>
                <a:cs typeface="Symbol"/>
              </a:rPr>
              <a:t>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65" dirty="0">
                <a:latin typeface="Times New Roman"/>
                <a:cs typeface="Times New Roman"/>
              </a:rPr>
              <a:t>b</a:t>
            </a:r>
            <a:r>
              <a:rPr sz="3150" spc="65" dirty="0">
                <a:latin typeface="Symbol"/>
                <a:cs typeface="Symbol"/>
              </a:rPr>
              <a:t></a:t>
            </a:r>
            <a:r>
              <a:rPr sz="2400" spc="65" dirty="0">
                <a:latin typeface="Symbol"/>
                <a:cs typeface="Symbol"/>
              </a:rPr>
              <a:t>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ymbol"/>
                <a:cs typeface="Symbol"/>
              </a:rPr>
              <a:t></a:t>
            </a:r>
            <a:r>
              <a:rPr sz="3150" spc="-50" dirty="0">
                <a:latin typeface="Symbol"/>
                <a:cs typeface="Symbol"/>
              </a:rPr>
              <a:t></a:t>
            </a:r>
            <a:r>
              <a:rPr sz="2400" i="1" spc="-50" dirty="0">
                <a:latin typeface="Times New Roman"/>
                <a:cs typeface="Times New Roman"/>
              </a:rPr>
              <a:t>n</a:t>
            </a:r>
            <a:r>
              <a:rPr sz="3150" spc="-5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86173" y="5611961"/>
            <a:ext cx="8280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i="1" spc="-15" dirty="0">
                <a:latin typeface="Times New Roman"/>
                <a:cs typeface="Times New Roman"/>
              </a:rPr>
              <a:t>ak </a:t>
            </a:r>
            <a:r>
              <a:rPr sz="2400" spc="-114" dirty="0">
                <a:latin typeface="Times New Roman"/>
                <a:cs typeface="Times New Roman"/>
              </a:rPr>
              <a:t>lg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68554" y="5863833"/>
            <a:ext cx="17780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i="1" spc="-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60181" y="4920543"/>
            <a:ext cx="17780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i="1" spc="-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39112" y="4570748"/>
            <a:ext cx="216090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</a:pPr>
            <a:r>
              <a:rPr sz="2400" spc="-5" dirty="0">
                <a:latin typeface="Symbol"/>
                <a:cs typeface="Symbol"/>
              </a:rPr>
              <a:t>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65" dirty="0">
                <a:latin typeface="Times New Roman"/>
                <a:cs typeface="Times New Roman"/>
              </a:rPr>
              <a:t>b</a:t>
            </a:r>
            <a:r>
              <a:rPr sz="3150" spc="65" dirty="0">
                <a:latin typeface="Symbol"/>
                <a:cs typeface="Symbol"/>
              </a:rPr>
              <a:t></a:t>
            </a:r>
            <a:r>
              <a:rPr sz="2400" spc="65" dirty="0">
                <a:latin typeface="Symbol"/>
                <a:cs typeface="Symbol"/>
              </a:rPr>
              <a:t>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3600" spc="15" baseline="37037" dirty="0">
                <a:latin typeface="Times New Roman"/>
                <a:cs typeface="Times New Roman"/>
              </a:rPr>
              <a:t>2</a:t>
            </a:r>
            <a:r>
              <a:rPr sz="3600" i="1" spc="15" baseline="37037" dirty="0">
                <a:latin typeface="Times New Roman"/>
                <a:cs typeface="Times New Roman"/>
              </a:rPr>
              <a:t>b </a:t>
            </a:r>
            <a:r>
              <a:rPr sz="2400" spc="-5" dirty="0">
                <a:latin typeface="Symbol"/>
                <a:cs typeface="Symbol"/>
              </a:rPr>
              <a:t>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Symbol"/>
                <a:cs typeface="Symbol"/>
              </a:rPr>
              <a:t></a:t>
            </a:r>
            <a:r>
              <a:rPr sz="3150" spc="-55" dirty="0">
                <a:latin typeface="Symbol"/>
                <a:cs typeface="Symbol"/>
              </a:rPr>
              <a:t></a:t>
            </a:r>
            <a:r>
              <a:rPr sz="2400" i="1" spc="-55" dirty="0">
                <a:latin typeface="Times New Roman"/>
                <a:cs typeface="Times New Roman"/>
              </a:rPr>
              <a:t>n</a:t>
            </a:r>
            <a:r>
              <a:rPr sz="3150" spc="-5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63020" y="4516127"/>
            <a:ext cx="1389380" cy="574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5400" spc="-15" baseline="-9259" dirty="0">
                <a:latin typeface="Symbol"/>
                <a:cs typeface="Symbol"/>
              </a:rPr>
              <a:t></a:t>
            </a:r>
            <a:r>
              <a:rPr sz="5400" spc="-15" baseline="-9259" dirty="0">
                <a:latin typeface="Times New Roman"/>
                <a:cs typeface="Times New Roman"/>
              </a:rPr>
              <a:t> </a:t>
            </a:r>
            <a:r>
              <a:rPr sz="3150" spc="-95" dirty="0">
                <a:latin typeface="Symbol"/>
                <a:cs typeface="Symbol"/>
              </a:rPr>
              <a:t></a:t>
            </a:r>
            <a:r>
              <a:rPr sz="2400" i="1" spc="-95" dirty="0">
                <a:latin typeface="Times New Roman"/>
                <a:cs typeface="Times New Roman"/>
              </a:rPr>
              <a:t>ak </a:t>
            </a:r>
            <a:r>
              <a:rPr sz="2400" spc="-114" dirty="0">
                <a:latin typeface="Times New Roman"/>
                <a:cs typeface="Times New Roman"/>
              </a:rPr>
              <a:t>lg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66588" y="3599962"/>
            <a:ext cx="2553335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86560" algn="l"/>
              </a:tabLst>
            </a:pPr>
            <a:r>
              <a:rPr sz="3150" spc="-95" dirty="0">
                <a:latin typeface="Symbol"/>
                <a:cs typeface="Symbol"/>
              </a:rPr>
              <a:t></a:t>
            </a:r>
            <a:r>
              <a:rPr sz="2400" i="1" spc="-95" dirty="0">
                <a:latin typeface="Times New Roman"/>
                <a:cs typeface="Times New Roman"/>
              </a:rPr>
              <a:t>ak </a:t>
            </a:r>
            <a:r>
              <a:rPr sz="2400" spc="-114" dirty="0">
                <a:latin typeface="Times New Roman"/>
                <a:cs typeface="Times New Roman"/>
              </a:rPr>
              <a:t>lg 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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i="1" spc="-40" dirty="0">
                <a:latin typeface="Times New Roman"/>
                <a:cs typeface="Times New Roman"/>
              </a:rPr>
              <a:t>b</a:t>
            </a:r>
            <a:r>
              <a:rPr sz="3150" spc="-40" dirty="0">
                <a:latin typeface="Symbol"/>
                <a:cs typeface="Symbol"/>
              </a:rPr>
              <a:t></a:t>
            </a:r>
            <a:r>
              <a:rPr sz="3150" spc="-4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Symbol"/>
                <a:cs typeface="Symbol"/>
              </a:rPr>
              <a:t>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ymbol"/>
                <a:cs typeface="Symbol"/>
              </a:rPr>
              <a:t></a:t>
            </a:r>
            <a:r>
              <a:rPr sz="3150" spc="-50" dirty="0">
                <a:latin typeface="Symbol"/>
                <a:cs typeface="Symbol"/>
              </a:rPr>
              <a:t></a:t>
            </a:r>
            <a:r>
              <a:rPr sz="2400" i="1" spc="-50" dirty="0">
                <a:latin typeface="Times New Roman"/>
                <a:cs typeface="Times New Roman"/>
              </a:rPr>
              <a:t>n</a:t>
            </a:r>
            <a:r>
              <a:rPr sz="3150" spc="-5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30031" y="3697887"/>
            <a:ext cx="40957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i="1" spc="-5" dirty="0">
                <a:latin typeface="Times New Roman"/>
                <a:cs typeface="Times New Roman"/>
              </a:rPr>
              <a:t>b</a:t>
            </a:r>
            <a:r>
              <a:rPr sz="2400" i="1" spc="-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68554" y="3800032"/>
            <a:ext cx="180340" cy="151130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00" i="1" spc="-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175"/>
              </a:spcBef>
            </a:pPr>
            <a:r>
              <a:rPr sz="2400" spc="-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i="1" spc="-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77212" y="2628342"/>
            <a:ext cx="141859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-5" dirty="0">
                <a:latin typeface="Symbol"/>
                <a:cs typeface="Symbol"/>
              </a:rPr>
              <a:t>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65" dirty="0">
                <a:latin typeface="Times New Roman"/>
                <a:cs typeface="Times New Roman"/>
              </a:rPr>
              <a:t>b</a:t>
            </a:r>
            <a:r>
              <a:rPr sz="3150" spc="65" dirty="0">
                <a:latin typeface="Symbol"/>
                <a:cs typeface="Symbol"/>
              </a:rPr>
              <a:t></a:t>
            </a:r>
            <a:r>
              <a:rPr sz="2400" spc="65" dirty="0">
                <a:latin typeface="Symbol"/>
                <a:cs typeface="Symbol"/>
              </a:rPr>
              <a:t>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Symbol"/>
                <a:cs typeface="Symbol"/>
              </a:rPr>
              <a:t></a:t>
            </a:r>
            <a:r>
              <a:rPr sz="3150" spc="-50" dirty="0">
                <a:latin typeface="Symbol"/>
                <a:cs typeface="Symbol"/>
              </a:rPr>
              <a:t></a:t>
            </a:r>
            <a:r>
              <a:rPr sz="2400" i="1" spc="-50" dirty="0">
                <a:latin typeface="Times New Roman"/>
                <a:cs typeface="Times New Roman"/>
              </a:rPr>
              <a:t>n</a:t>
            </a:r>
            <a:r>
              <a:rPr sz="3150" spc="-50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86173" y="2726267"/>
            <a:ext cx="82804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i="1" spc="-15" dirty="0">
                <a:latin typeface="Times New Roman"/>
                <a:cs typeface="Times New Roman"/>
              </a:rPr>
              <a:t>ak </a:t>
            </a:r>
            <a:r>
              <a:rPr sz="2400" spc="-114" dirty="0">
                <a:latin typeface="Times New Roman"/>
                <a:cs typeface="Times New Roman"/>
              </a:rPr>
              <a:t>lg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68554" y="2978943"/>
            <a:ext cx="17780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i="1" spc="-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70561" y="1685108"/>
            <a:ext cx="151892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i="1" spc="-10" dirty="0">
                <a:latin typeface="Times New Roman"/>
                <a:cs typeface="Times New Roman"/>
              </a:rPr>
              <a:t>T </a:t>
            </a:r>
            <a:r>
              <a:rPr sz="3150" spc="-135" dirty="0">
                <a:latin typeface="Symbol"/>
                <a:cs typeface="Symbol"/>
              </a:rPr>
              <a:t></a:t>
            </a:r>
            <a:r>
              <a:rPr sz="2400" i="1" spc="-135" dirty="0">
                <a:latin typeface="Times New Roman"/>
                <a:cs typeface="Times New Roman"/>
              </a:rPr>
              <a:t>k </a:t>
            </a:r>
            <a:r>
              <a:rPr sz="3150" dirty="0">
                <a:latin typeface="Symbol"/>
                <a:cs typeface="Symbol"/>
              </a:rPr>
              <a:t></a:t>
            </a:r>
            <a:r>
              <a:rPr sz="2400" dirty="0">
                <a:latin typeface="Symbol"/>
                <a:cs typeface="Symbol"/>
              </a:rPr>
              <a:t></a:t>
            </a:r>
            <a:r>
              <a:rPr sz="2400" spc="-409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Symbol"/>
                <a:cs typeface="Symbol"/>
              </a:rPr>
              <a:t></a:t>
            </a:r>
            <a:r>
              <a:rPr sz="3150" spc="-55" dirty="0">
                <a:latin typeface="Symbol"/>
                <a:cs typeface="Symbol"/>
              </a:rPr>
              <a:t></a:t>
            </a:r>
            <a:r>
              <a:rPr sz="2400" i="1" spc="-55" dirty="0">
                <a:latin typeface="Times New Roman"/>
                <a:cs typeface="Times New Roman"/>
              </a:rPr>
              <a:t>n</a:t>
            </a:r>
            <a:r>
              <a:rPr sz="3150" spc="-55" dirty="0">
                <a:latin typeface="Symbol"/>
                <a:cs typeface="Symbol"/>
              </a:rPr>
              <a:t></a:t>
            </a:r>
            <a:endParaRPr sz="31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8554" y="1490036"/>
            <a:ext cx="180340" cy="9359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800"/>
              </a:spcBef>
            </a:pPr>
            <a:r>
              <a:rPr sz="2400" spc="-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i="1" spc="-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7766" y="1685108"/>
            <a:ext cx="848360" cy="508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i="1" spc="-10" dirty="0">
                <a:latin typeface="Times New Roman"/>
                <a:cs typeface="Times New Roman"/>
              </a:rPr>
              <a:t>T </a:t>
            </a:r>
            <a:r>
              <a:rPr sz="3150" spc="-110" dirty="0">
                <a:latin typeface="Symbol"/>
                <a:cs typeface="Symbol"/>
              </a:rPr>
              <a:t></a:t>
            </a:r>
            <a:r>
              <a:rPr sz="2400" i="1" spc="-110" dirty="0">
                <a:latin typeface="Times New Roman"/>
                <a:cs typeface="Times New Roman"/>
              </a:rPr>
              <a:t>n</a:t>
            </a:r>
            <a:r>
              <a:rPr sz="3150" spc="-110" dirty="0">
                <a:latin typeface="Symbol"/>
                <a:cs typeface="Symbol"/>
              </a:rPr>
              <a:t></a:t>
            </a:r>
            <a:r>
              <a:rPr sz="3150" spc="-6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39866" y="1944370"/>
            <a:ext cx="190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Yineleme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ile</a:t>
            </a:r>
            <a:r>
              <a:rPr sz="1800" b="1" spc="-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çözüm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15736" y="2808859"/>
            <a:ext cx="288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Tümevarım hipotezi</a:t>
            </a:r>
            <a:r>
              <a:rPr sz="1800" b="1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yerleştir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76138" y="3767073"/>
            <a:ext cx="2544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k=0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durumundan</a:t>
            </a:r>
            <a:r>
              <a:rPr sz="1800" b="1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genişlet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24271" y="4689475"/>
            <a:ext cx="220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2b/n sabit</a:t>
            </a:r>
            <a:r>
              <a:rPr sz="1800" b="1" spc="-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olduğundan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2F2F2F"/>
                </a:solidFill>
                <a:latin typeface="Symbol"/>
                <a:cs typeface="Symbol"/>
              </a:rPr>
              <a:t>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(n)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içerisine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dahil</a:t>
            </a:r>
            <a:r>
              <a:rPr sz="1800" b="1" spc="-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et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124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724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4272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872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7123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1124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286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2863" y="6858000"/>
                </a:lnTo>
                <a:lnTo>
                  <a:pt x="91286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7723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0165" y="0"/>
            <a:ext cx="9100185" cy="6871970"/>
            <a:chOff x="50165" y="0"/>
            <a:chExt cx="9100185" cy="6871970"/>
          </a:xfrm>
        </p:grpSpPr>
        <p:sp>
          <p:nvSpPr>
            <p:cNvPr id="11" name="object 11"/>
            <p:cNvSpPr/>
            <p:nvPr/>
          </p:nvSpPr>
          <p:spPr>
            <a:xfrm>
              <a:off x="2973324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532" y="3486378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74"/>
                  </a:moveTo>
                  <a:lnTo>
                    <a:pt x="44905" y="2667271"/>
                  </a:lnTo>
                  <a:lnTo>
                    <a:pt x="89843" y="2669961"/>
                  </a:lnTo>
                  <a:lnTo>
                    <a:pt x="134845" y="2672637"/>
                  </a:lnTo>
                  <a:lnTo>
                    <a:pt x="179944" y="2675292"/>
                  </a:lnTo>
                  <a:lnTo>
                    <a:pt x="225172" y="2677919"/>
                  </a:lnTo>
                  <a:lnTo>
                    <a:pt x="270560" y="2680512"/>
                  </a:lnTo>
                  <a:lnTo>
                    <a:pt x="316143" y="2683063"/>
                  </a:lnTo>
                  <a:lnTo>
                    <a:pt x="361950" y="2685565"/>
                  </a:lnTo>
                  <a:lnTo>
                    <a:pt x="408016" y="2688012"/>
                  </a:lnTo>
                  <a:lnTo>
                    <a:pt x="454371" y="2690397"/>
                  </a:lnTo>
                  <a:lnTo>
                    <a:pt x="501049" y="2692711"/>
                  </a:lnTo>
                  <a:lnTo>
                    <a:pt x="548082" y="2694950"/>
                  </a:lnTo>
                  <a:lnTo>
                    <a:pt x="595501" y="2697105"/>
                  </a:lnTo>
                  <a:lnTo>
                    <a:pt x="643339" y="2699171"/>
                  </a:lnTo>
                  <a:lnTo>
                    <a:pt x="691629" y="2701138"/>
                  </a:lnTo>
                  <a:lnTo>
                    <a:pt x="740401" y="2703002"/>
                  </a:lnTo>
                  <a:lnTo>
                    <a:pt x="789690" y="2704755"/>
                  </a:lnTo>
                  <a:lnTo>
                    <a:pt x="839527" y="2706390"/>
                  </a:lnTo>
                  <a:lnTo>
                    <a:pt x="889943" y="2707900"/>
                  </a:lnTo>
                  <a:lnTo>
                    <a:pt x="940972" y="2709279"/>
                  </a:lnTo>
                  <a:lnTo>
                    <a:pt x="992646" y="2710518"/>
                  </a:lnTo>
                  <a:lnTo>
                    <a:pt x="1044997" y="2711612"/>
                  </a:lnTo>
                  <a:lnTo>
                    <a:pt x="1098057" y="2712553"/>
                  </a:lnTo>
                  <a:lnTo>
                    <a:pt x="1151858" y="2713335"/>
                  </a:lnTo>
                  <a:lnTo>
                    <a:pt x="1206433" y="2713950"/>
                  </a:lnTo>
                  <a:lnTo>
                    <a:pt x="1261813" y="2714392"/>
                  </a:lnTo>
                  <a:lnTo>
                    <a:pt x="1318032" y="2714653"/>
                  </a:lnTo>
                  <a:lnTo>
                    <a:pt x="1375121" y="2714727"/>
                  </a:lnTo>
                  <a:lnTo>
                    <a:pt x="1433112" y="2714607"/>
                  </a:lnTo>
                  <a:lnTo>
                    <a:pt x="1492039" y="2714286"/>
                  </a:lnTo>
                  <a:lnTo>
                    <a:pt x="1551932" y="2713757"/>
                  </a:lnTo>
                  <a:lnTo>
                    <a:pt x="1612824" y="2713013"/>
                  </a:lnTo>
                  <a:lnTo>
                    <a:pt x="1674749" y="2712047"/>
                  </a:lnTo>
                  <a:lnTo>
                    <a:pt x="1717877" y="2711302"/>
                  </a:lnTo>
                  <a:lnTo>
                    <a:pt x="1761409" y="2710548"/>
                  </a:lnTo>
                  <a:lnTo>
                    <a:pt x="1805340" y="2709780"/>
                  </a:lnTo>
                  <a:lnTo>
                    <a:pt x="1849664" y="2708995"/>
                  </a:lnTo>
                  <a:lnTo>
                    <a:pt x="1894378" y="2708188"/>
                  </a:lnTo>
                  <a:lnTo>
                    <a:pt x="1939476" y="2707355"/>
                  </a:lnTo>
                  <a:lnTo>
                    <a:pt x="1984955" y="2706491"/>
                  </a:lnTo>
                  <a:lnTo>
                    <a:pt x="2030810" y="2705593"/>
                  </a:lnTo>
                  <a:lnTo>
                    <a:pt x="2077036" y="2704657"/>
                  </a:lnTo>
                  <a:lnTo>
                    <a:pt x="2123629" y="2703677"/>
                  </a:lnTo>
                  <a:lnTo>
                    <a:pt x="2170585" y="2702651"/>
                  </a:lnTo>
                  <a:lnTo>
                    <a:pt x="2217898" y="2701573"/>
                  </a:lnTo>
                  <a:lnTo>
                    <a:pt x="2265564" y="2700440"/>
                  </a:lnTo>
                  <a:lnTo>
                    <a:pt x="2313579" y="2699248"/>
                  </a:lnTo>
                  <a:lnTo>
                    <a:pt x="2361939" y="2697991"/>
                  </a:lnTo>
                  <a:lnTo>
                    <a:pt x="2410638" y="2696667"/>
                  </a:lnTo>
                  <a:lnTo>
                    <a:pt x="2459673" y="2695270"/>
                  </a:lnTo>
                  <a:lnTo>
                    <a:pt x="2509038" y="2693798"/>
                  </a:lnTo>
                  <a:lnTo>
                    <a:pt x="2558730" y="2692244"/>
                  </a:lnTo>
                  <a:lnTo>
                    <a:pt x="2608743" y="2690606"/>
                  </a:lnTo>
                  <a:lnTo>
                    <a:pt x="2659073" y="2688880"/>
                  </a:lnTo>
                  <a:lnTo>
                    <a:pt x="2709716" y="2687060"/>
                  </a:lnTo>
                  <a:lnTo>
                    <a:pt x="2760667" y="2685142"/>
                  </a:lnTo>
                  <a:lnTo>
                    <a:pt x="2811922" y="2683124"/>
                  </a:lnTo>
                  <a:lnTo>
                    <a:pt x="2863476" y="2681000"/>
                  </a:lnTo>
                  <a:lnTo>
                    <a:pt x="2915325" y="2678766"/>
                  </a:lnTo>
                  <a:lnTo>
                    <a:pt x="2967464" y="2676418"/>
                  </a:lnTo>
                  <a:lnTo>
                    <a:pt x="3019888" y="2673951"/>
                  </a:lnTo>
                  <a:lnTo>
                    <a:pt x="3072594" y="2671363"/>
                  </a:lnTo>
                  <a:lnTo>
                    <a:pt x="3125576" y="2668648"/>
                  </a:lnTo>
                  <a:lnTo>
                    <a:pt x="3178830" y="2665802"/>
                  </a:lnTo>
                  <a:lnTo>
                    <a:pt x="3232352" y="2662821"/>
                  </a:lnTo>
                  <a:lnTo>
                    <a:pt x="3286136" y="2659701"/>
                  </a:lnTo>
                  <a:lnTo>
                    <a:pt x="3340180" y="2656438"/>
                  </a:lnTo>
                  <a:lnTo>
                    <a:pt x="3394477" y="2653028"/>
                  </a:lnTo>
                  <a:lnTo>
                    <a:pt x="3449024" y="2649465"/>
                  </a:lnTo>
                  <a:lnTo>
                    <a:pt x="3503816" y="2645747"/>
                  </a:lnTo>
                  <a:lnTo>
                    <a:pt x="3558848" y="2641869"/>
                  </a:lnTo>
                  <a:lnTo>
                    <a:pt x="3614116" y="2637827"/>
                  </a:lnTo>
                  <a:lnTo>
                    <a:pt x="3669616" y="2633616"/>
                  </a:lnTo>
                  <a:lnTo>
                    <a:pt x="3725342" y="2629233"/>
                  </a:lnTo>
                  <a:lnTo>
                    <a:pt x="3781291" y="2624673"/>
                  </a:lnTo>
                  <a:lnTo>
                    <a:pt x="3837458" y="2619931"/>
                  </a:lnTo>
                  <a:lnTo>
                    <a:pt x="3893839" y="2615005"/>
                  </a:lnTo>
                  <a:lnTo>
                    <a:pt x="3950428" y="2609890"/>
                  </a:lnTo>
                  <a:lnTo>
                    <a:pt x="4007221" y="2604581"/>
                  </a:lnTo>
                  <a:lnTo>
                    <a:pt x="4064215" y="2599074"/>
                  </a:lnTo>
                  <a:lnTo>
                    <a:pt x="4121404" y="2593365"/>
                  </a:lnTo>
                  <a:lnTo>
                    <a:pt x="4166784" y="2588729"/>
                  </a:lnTo>
                  <a:lnTo>
                    <a:pt x="4212759" y="2583967"/>
                  </a:lnTo>
                  <a:lnTo>
                    <a:pt x="4259305" y="2579082"/>
                  </a:lnTo>
                  <a:lnTo>
                    <a:pt x="4306400" y="2574076"/>
                  </a:lnTo>
                  <a:lnTo>
                    <a:pt x="4354022" y="2568950"/>
                  </a:lnTo>
                  <a:lnTo>
                    <a:pt x="4402149" y="2563706"/>
                  </a:lnTo>
                  <a:lnTo>
                    <a:pt x="4450758" y="2558348"/>
                  </a:lnTo>
                  <a:lnTo>
                    <a:pt x="4499826" y="2552876"/>
                  </a:lnTo>
                  <a:lnTo>
                    <a:pt x="4549333" y="2547292"/>
                  </a:lnTo>
                  <a:lnTo>
                    <a:pt x="4599254" y="2541600"/>
                  </a:lnTo>
                  <a:lnTo>
                    <a:pt x="4649569" y="2535800"/>
                  </a:lnTo>
                  <a:lnTo>
                    <a:pt x="4700255" y="2529895"/>
                  </a:lnTo>
                  <a:lnTo>
                    <a:pt x="4751289" y="2523887"/>
                  </a:lnTo>
                  <a:lnTo>
                    <a:pt x="4802649" y="2517778"/>
                  </a:lnTo>
                  <a:lnTo>
                    <a:pt x="4854314" y="2511570"/>
                  </a:lnTo>
                  <a:lnTo>
                    <a:pt x="4906259" y="2505265"/>
                  </a:lnTo>
                  <a:lnTo>
                    <a:pt x="4958465" y="2498865"/>
                  </a:lnTo>
                  <a:lnTo>
                    <a:pt x="5010907" y="2492372"/>
                  </a:lnTo>
                  <a:lnTo>
                    <a:pt x="5063564" y="2485788"/>
                  </a:lnTo>
                  <a:lnTo>
                    <a:pt x="5116413" y="2479116"/>
                  </a:lnTo>
                  <a:lnTo>
                    <a:pt x="5169433" y="2472356"/>
                  </a:lnTo>
                  <a:lnTo>
                    <a:pt x="5222600" y="2465512"/>
                  </a:lnTo>
                  <a:lnTo>
                    <a:pt x="5275893" y="2458585"/>
                  </a:lnTo>
                  <a:lnTo>
                    <a:pt x="5329290" y="2451578"/>
                  </a:lnTo>
                  <a:lnTo>
                    <a:pt x="5382767" y="2444492"/>
                  </a:lnTo>
                  <a:lnTo>
                    <a:pt x="5436303" y="2437329"/>
                  </a:lnTo>
                  <a:lnTo>
                    <a:pt x="5489875" y="2430092"/>
                  </a:lnTo>
                  <a:lnTo>
                    <a:pt x="5543462" y="2422782"/>
                  </a:lnTo>
                  <a:lnTo>
                    <a:pt x="5597040" y="2415401"/>
                  </a:lnTo>
                  <a:lnTo>
                    <a:pt x="5650588" y="2407953"/>
                  </a:lnTo>
                  <a:lnTo>
                    <a:pt x="5704084" y="2400438"/>
                  </a:lnTo>
                  <a:lnTo>
                    <a:pt x="5757504" y="2392858"/>
                  </a:lnTo>
                  <a:lnTo>
                    <a:pt x="5810827" y="2385216"/>
                  </a:lnTo>
                  <a:lnTo>
                    <a:pt x="5864030" y="2377514"/>
                  </a:lnTo>
                  <a:lnTo>
                    <a:pt x="5917091" y="2369754"/>
                  </a:lnTo>
                  <a:lnTo>
                    <a:pt x="5969988" y="2361937"/>
                  </a:lnTo>
                  <a:lnTo>
                    <a:pt x="6022699" y="2354067"/>
                  </a:lnTo>
                  <a:lnTo>
                    <a:pt x="6075201" y="2346144"/>
                  </a:lnTo>
                  <a:lnTo>
                    <a:pt x="6127472" y="2338171"/>
                  </a:lnTo>
                  <a:lnTo>
                    <a:pt x="6179489" y="2330150"/>
                  </a:lnTo>
                  <a:lnTo>
                    <a:pt x="6231231" y="2322083"/>
                  </a:lnTo>
                  <a:lnTo>
                    <a:pt x="6282674" y="2313972"/>
                  </a:lnTo>
                  <a:lnTo>
                    <a:pt x="6333798" y="2305819"/>
                  </a:lnTo>
                  <a:lnTo>
                    <a:pt x="6384579" y="2297627"/>
                  </a:lnTo>
                  <a:lnTo>
                    <a:pt x="6434995" y="2289396"/>
                  </a:lnTo>
                  <a:lnTo>
                    <a:pt x="6485024" y="2281130"/>
                  </a:lnTo>
                  <a:lnTo>
                    <a:pt x="6534644" y="2272830"/>
                  </a:lnTo>
                  <a:lnTo>
                    <a:pt x="6583832" y="2264498"/>
                  </a:lnTo>
                  <a:lnTo>
                    <a:pt x="6632566" y="2256136"/>
                  </a:lnTo>
                  <a:lnTo>
                    <a:pt x="6680824" y="2247747"/>
                  </a:lnTo>
                  <a:lnTo>
                    <a:pt x="6728583" y="2239332"/>
                  </a:lnTo>
                  <a:lnTo>
                    <a:pt x="6775821" y="2230894"/>
                  </a:lnTo>
                  <a:lnTo>
                    <a:pt x="6822516" y="2222434"/>
                  </a:lnTo>
                  <a:lnTo>
                    <a:pt x="6868646" y="2213955"/>
                  </a:lnTo>
                  <a:lnTo>
                    <a:pt x="6914188" y="2205458"/>
                  </a:lnTo>
                  <a:lnTo>
                    <a:pt x="6959120" y="2196945"/>
                  </a:lnTo>
                  <a:lnTo>
                    <a:pt x="7003419" y="2188420"/>
                  </a:lnTo>
                  <a:lnTo>
                    <a:pt x="7047064" y="2179883"/>
                  </a:lnTo>
                  <a:lnTo>
                    <a:pt x="7090032" y="2171337"/>
                  </a:lnTo>
                  <a:lnTo>
                    <a:pt x="7132301" y="2162783"/>
                  </a:lnTo>
                  <a:lnTo>
                    <a:pt x="7173849" y="2154224"/>
                  </a:lnTo>
                  <a:lnTo>
                    <a:pt x="7235151" y="2141311"/>
                  </a:lnTo>
                  <a:lnTo>
                    <a:pt x="7296471" y="2128050"/>
                  </a:lnTo>
                  <a:lnTo>
                    <a:pt x="7357758" y="2114460"/>
                  </a:lnTo>
                  <a:lnTo>
                    <a:pt x="7418958" y="2100562"/>
                  </a:lnTo>
                  <a:lnTo>
                    <a:pt x="7480019" y="2086375"/>
                  </a:lnTo>
                  <a:lnTo>
                    <a:pt x="7540889" y="2071919"/>
                  </a:lnTo>
                  <a:lnTo>
                    <a:pt x="7601517" y="2057213"/>
                  </a:lnTo>
                  <a:lnTo>
                    <a:pt x="7661849" y="2042277"/>
                  </a:lnTo>
                  <a:lnTo>
                    <a:pt x="7721835" y="2027130"/>
                  </a:lnTo>
                  <a:lnTo>
                    <a:pt x="7781420" y="2011793"/>
                  </a:lnTo>
                  <a:lnTo>
                    <a:pt x="7840554" y="1996285"/>
                  </a:lnTo>
                  <a:lnTo>
                    <a:pt x="7899183" y="1980625"/>
                  </a:lnTo>
                  <a:lnTo>
                    <a:pt x="7957256" y="1964834"/>
                  </a:lnTo>
                  <a:lnTo>
                    <a:pt x="8014721" y="1948930"/>
                  </a:lnTo>
                  <a:lnTo>
                    <a:pt x="8071526" y="1932934"/>
                  </a:lnTo>
                  <a:lnTo>
                    <a:pt x="8127617" y="1916865"/>
                  </a:lnTo>
                  <a:lnTo>
                    <a:pt x="8182944" y="1900743"/>
                  </a:lnTo>
                  <a:lnTo>
                    <a:pt x="8237453" y="1884587"/>
                  </a:lnTo>
                  <a:lnTo>
                    <a:pt x="8291092" y="1868417"/>
                  </a:lnTo>
                  <a:lnTo>
                    <a:pt x="8343810" y="1852253"/>
                  </a:lnTo>
                  <a:lnTo>
                    <a:pt x="8395555" y="1836114"/>
                  </a:lnTo>
                  <a:lnTo>
                    <a:pt x="8446273" y="1820021"/>
                  </a:lnTo>
                  <a:lnTo>
                    <a:pt x="8495912" y="1803992"/>
                  </a:lnTo>
                  <a:lnTo>
                    <a:pt x="8544422" y="1788047"/>
                  </a:lnTo>
                  <a:lnTo>
                    <a:pt x="8591748" y="1772206"/>
                  </a:lnTo>
                  <a:lnTo>
                    <a:pt x="8637840" y="1756489"/>
                  </a:lnTo>
                  <a:lnTo>
                    <a:pt x="8682644" y="1740915"/>
                  </a:lnTo>
                  <a:lnTo>
                    <a:pt x="8726109" y="1725503"/>
                  </a:lnTo>
                  <a:lnTo>
                    <a:pt x="8768183" y="1710275"/>
                  </a:lnTo>
                  <a:lnTo>
                    <a:pt x="8808813" y="1695248"/>
                  </a:lnTo>
                  <a:lnTo>
                    <a:pt x="8847947" y="1680444"/>
                  </a:lnTo>
                  <a:lnTo>
                    <a:pt x="8885533" y="1665880"/>
                  </a:lnTo>
                  <a:lnTo>
                    <a:pt x="8921518" y="1651578"/>
                  </a:lnTo>
                  <a:lnTo>
                    <a:pt x="8988479" y="1623835"/>
                  </a:lnTo>
                  <a:lnTo>
                    <a:pt x="9048412" y="1597373"/>
                  </a:lnTo>
                  <a:lnTo>
                    <a:pt x="9075613" y="1584671"/>
                  </a:lnTo>
                  <a:lnTo>
                    <a:pt x="9078468" y="1583280"/>
                  </a:lnTo>
                </a:path>
                <a:path w="9078595" h="2715260">
                  <a:moveTo>
                    <a:pt x="0" y="870737"/>
                  </a:moveTo>
                  <a:lnTo>
                    <a:pt x="35926" y="851722"/>
                  </a:lnTo>
                  <a:lnTo>
                    <a:pt x="71996" y="832709"/>
                  </a:lnTo>
                  <a:lnTo>
                    <a:pt x="108353" y="813699"/>
                  </a:lnTo>
                  <a:lnTo>
                    <a:pt x="145143" y="794694"/>
                  </a:lnTo>
                  <a:lnTo>
                    <a:pt x="182507" y="775696"/>
                  </a:lnTo>
                  <a:lnTo>
                    <a:pt x="220591" y="756707"/>
                  </a:lnTo>
                  <a:lnTo>
                    <a:pt x="259538" y="737728"/>
                  </a:lnTo>
                  <a:lnTo>
                    <a:pt x="299493" y="718761"/>
                  </a:lnTo>
                  <a:lnTo>
                    <a:pt x="340599" y="699807"/>
                  </a:lnTo>
                  <a:lnTo>
                    <a:pt x="382999" y="680870"/>
                  </a:lnTo>
                  <a:lnTo>
                    <a:pt x="426839" y="661949"/>
                  </a:lnTo>
                  <a:lnTo>
                    <a:pt x="472261" y="643047"/>
                  </a:lnTo>
                  <a:lnTo>
                    <a:pt x="519410" y="624166"/>
                  </a:lnTo>
                  <a:lnTo>
                    <a:pt x="568429" y="605307"/>
                  </a:lnTo>
                  <a:lnTo>
                    <a:pt x="619463" y="586473"/>
                  </a:lnTo>
                  <a:lnTo>
                    <a:pt x="672656" y="567664"/>
                  </a:lnTo>
                  <a:lnTo>
                    <a:pt x="728151" y="548882"/>
                  </a:lnTo>
                  <a:lnTo>
                    <a:pt x="786092" y="530130"/>
                  </a:lnTo>
                  <a:lnTo>
                    <a:pt x="846623" y="511409"/>
                  </a:lnTo>
                  <a:lnTo>
                    <a:pt x="909888" y="492720"/>
                  </a:lnTo>
                  <a:lnTo>
                    <a:pt x="976032" y="474065"/>
                  </a:lnTo>
                  <a:lnTo>
                    <a:pt x="1045197" y="455447"/>
                  </a:lnTo>
                  <a:lnTo>
                    <a:pt x="1082614" y="445590"/>
                  </a:lnTo>
                  <a:lnTo>
                    <a:pt x="1120759" y="435534"/>
                  </a:lnTo>
                  <a:lnTo>
                    <a:pt x="1159622" y="425295"/>
                  </a:lnTo>
                  <a:lnTo>
                    <a:pt x="1199191" y="414888"/>
                  </a:lnTo>
                  <a:lnTo>
                    <a:pt x="1239454" y="404329"/>
                  </a:lnTo>
                  <a:lnTo>
                    <a:pt x="1280400" y="393635"/>
                  </a:lnTo>
                  <a:lnTo>
                    <a:pt x="1322017" y="382821"/>
                  </a:lnTo>
                  <a:lnTo>
                    <a:pt x="1364293" y="371902"/>
                  </a:lnTo>
                  <a:lnTo>
                    <a:pt x="1407218" y="360895"/>
                  </a:lnTo>
                  <a:lnTo>
                    <a:pt x="1450780" y="349816"/>
                  </a:lnTo>
                  <a:lnTo>
                    <a:pt x="1494966" y="338681"/>
                  </a:lnTo>
                  <a:lnTo>
                    <a:pt x="1539766" y="327504"/>
                  </a:lnTo>
                  <a:lnTo>
                    <a:pt x="1585168" y="316303"/>
                  </a:lnTo>
                  <a:lnTo>
                    <a:pt x="1631160" y="305093"/>
                  </a:lnTo>
                  <a:lnTo>
                    <a:pt x="1677732" y="293890"/>
                  </a:lnTo>
                  <a:lnTo>
                    <a:pt x="1724870" y="282710"/>
                  </a:lnTo>
                  <a:lnTo>
                    <a:pt x="1772565" y="271568"/>
                  </a:lnTo>
                  <a:lnTo>
                    <a:pt x="1820804" y="260481"/>
                  </a:lnTo>
                  <a:lnTo>
                    <a:pt x="1869576" y="249464"/>
                  </a:lnTo>
                  <a:lnTo>
                    <a:pt x="1918869" y="238533"/>
                  </a:lnTo>
                  <a:lnTo>
                    <a:pt x="1968673" y="227704"/>
                  </a:lnTo>
                  <a:lnTo>
                    <a:pt x="2018974" y="216994"/>
                  </a:lnTo>
                  <a:lnTo>
                    <a:pt x="2069762" y="206417"/>
                  </a:lnTo>
                  <a:lnTo>
                    <a:pt x="2121025" y="195989"/>
                  </a:lnTo>
                  <a:lnTo>
                    <a:pt x="2172752" y="185728"/>
                  </a:lnTo>
                  <a:lnTo>
                    <a:pt x="2224931" y="175647"/>
                  </a:lnTo>
                  <a:lnTo>
                    <a:pt x="2277551" y="165764"/>
                  </a:lnTo>
                  <a:lnTo>
                    <a:pt x="2330600" y="156094"/>
                  </a:lnTo>
                  <a:lnTo>
                    <a:pt x="2384066" y="146653"/>
                  </a:lnTo>
                  <a:lnTo>
                    <a:pt x="2437938" y="137456"/>
                  </a:lnTo>
                  <a:lnTo>
                    <a:pt x="2492205" y="128521"/>
                  </a:lnTo>
                  <a:lnTo>
                    <a:pt x="2546855" y="119862"/>
                  </a:lnTo>
                  <a:lnTo>
                    <a:pt x="2601876" y="111495"/>
                  </a:lnTo>
                  <a:lnTo>
                    <a:pt x="2657257" y="103436"/>
                  </a:lnTo>
                  <a:lnTo>
                    <a:pt x="2712987" y="95702"/>
                  </a:lnTo>
                  <a:lnTo>
                    <a:pt x="2769053" y="88307"/>
                  </a:lnTo>
                  <a:lnTo>
                    <a:pt x="2825445" y="81269"/>
                  </a:lnTo>
                  <a:lnTo>
                    <a:pt x="2882151" y="74602"/>
                  </a:lnTo>
                  <a:lnTo>
                    <a:pt x="2939159" y="68322"/>
                  </a:lnTo>
                  <a:lnTo>
                    <a:pt x="2996457" y="62446"/>
                  </a:lnTo>
                  <a:lnTo>
                    <a:pt x="3054035" y="56990"/>
                  </a:lnTo>
                  <a:lnTo>
                    <a:pt x="3111881" y="51968"/>
                  </a:lnTo>
                  <a:lnTo>
                    <a:pt x="3156318" y="48359"/>
                  </a:lnTo>
                  <a:lnTo>
                    <a:pt x="3201095" y="44877"/>
                  </a:lnTo>
                  <a:lnTo>
                    <a:pt x="3246208" y="41521"/>
                  </a:lnTo>
                  <a:lnTo>
                    <a:pt x="3291649" y="38292"/>
                  </a:lnTo>
                  <a:lnTo>
                    <a:pt x="3337414" y="35191"/>
                  </a:lnTo>
                  <a:lnTo>
                    <a:pt x="3383497" y="32217"/>
                  </a:lnTo>
                  <a:lnTo>
                    <a:pt x="3429892" y="29372"/>
                  </a:lnTo>
                  <a:lnTo>
                    <a:pt x="3476594" y="26655"/>
                  </a:lnTo>
                  <a:lnTo>
                    <a:pt x="3523597" y="24067"/>
                  </a:lnTo>
                  <a:lnTo>
                    <a:pt x="3570896" y="21609"/>
                  </a:lnTo>
                  <a:lnTo>
                    <a:pt x="3618486" y="19281"/>
                  </a:lnTo>
                  <a:lnTo>
                    <a:pt x="3666359" y="17084"/>
                  </a:lnTo>
                  <a:lnTo>
                    <a:pt x="3714512" y="15017"/>
                  </a:lnTo>
                  <a:lnTo>
                    <a:pt x="3762937" y="13081"/>
                  </a:lnTo>
                  <a:lnTo>
                    <a:pt x="3811631" y="11277"/>
                  </a:lnTo>
                  <a:lnTo>
                    <a:pt x="3860587" y="9605"/>
                  </a:lnTo>
                  <a:lnTo>
                    <a:pt x="3909799" y="8066"/>
                  </a:lnTo>
                  <a:lnTo>
                    <a:pt x="3959262" y="6659"/>
                  </a:lnTo>
                  <a:lnTo>
                    <a:pt x="4008971" y="5386"/>
                  </a:lnTo>
                  <a:lnTo>
                    <a:pt x="4058920" y="4247"/>
                  </a:lnTo>
                  <a:lnTo>
                    <a:pt x="4109103" y="3241"/>
                  </a:lnTo>
                  <a:lnTo>
                    <a:pt x="4159515" y="2371"/>
                  </a:lnTo>
                  <a:lnTo>
                    <a:pt x="4210150" y="1636"/>
                  </a:lnTo>
                  <a:lnTo>
                    <a:pt x="4261002" y="1036"/>
                  </a:lnTo>
                  <a:lnTo>
                    <a:pt x="4312066" y="572"/>
                  </a:lnTo>
                  <a:lnTo>
                    <a:pt x="4363337" y="244"/>
                  </a:lnTo>
                  <a:lnTo>
                    <a:pt x="4414809" y="53"/>
                  </a:lnTo>
                  <a:lnTo>
                    <a:pt x="4466475" y="0"/>
                  </a:lnTo>
                  <a:lnTo>
                    <a:pt x="4518332" y="83"/>
                  </a:lnTo>
                  <a:lnTo>
                    <a:pt x="4570373" y="305"/>
                  </a:lnTo>
                  <a:lnTo>
                    <a:pt x="4622592" y="666"/>
                  </a:lnTo>
                  <a:lnTo>
                    <a:pt x="4674984" y="1165"/>
                  </a:lnTo>
                  <a:lnTo>
                    <a:pt x="4727543" y="1804"/>
                  </a:lnTo>
                  <a:lnTo>
                    <a:pt x="4780264" y="2583"/>
                  </a:lnTo>
                  <a:lnTo>
                    <a:pt x="4833141" y="3501"/>
                  </a:lnTo>
                  <a:lnTo>
                    <a:pt x="4886169" y="4560"/>
                  </a:lnTo>
                  <a:lnTo>
                    <a:pt x="4939342" y="5761"/>
                  </a:lnTo>
                  <a:lnTo>
                    <a:pt x="4992655" y="7102"/>
                  </a:lnTo>
                  <a:lnTo>
                    <a:pt x="5046101" y="8586"/>
                  </a:lnTo>
                  <a:lnTo>
                    <a:pt x="5099676" y="10212"/>
                  </a:lnTo>
                  <a:lnTo>
                    <a:pt x="5153373" y="11981"/>
                  </a:lnTo>
                  <a:lnTo>
                    <a:pt x="5207188" y="13893"/>
                  </a:lnTo>
                  <a:lnTo>
                    <a:pt x="5261114" y="15948"/>
                  </a:lnTo>
                  <a:lnTo>
                    <a:pt x="5315146" y="18147"/>
                  </a:lnTo>
                  <a:lnTo>
                    <a:pt x="5369278" y="20491"/>
                  </a:lnTo>
                  <a:lnTo>
                    <a:pt x="5423505" y="22980"/>
                  </a:lnTo>
                  <a:lnTo>
                    <a:pt x="5477822" y="25614"/>
                  </a:lnTo>
                  <a:lnTo>
                    <a:pt x="5532222" y="28394"/>
                  </a:lnTo>
                  <a:lnTo>
                    <a:pt x="5586700" y="31320"/>
                  </a:lnTo>
                  <a:lnTo>
                    <a:pt x="5641251" y="34392"/>
                  </a:lnTo>
                  <a:lnTo>
                    <a:pt x="5695869" y="37612"/>
                  </a:lnTo>
                  <a:lnTo>
                    <a:pt x="5750548" y="40979"/>
                  </a:lnTo>
                  <a:lnTo>
                    <a:pt x="5805283" y="44493"/>
                  </a:lnTo>
                  <a:lnTo>
                    <a:pt x="5860068" y="48156"/>
                  </a:lnTo>
                  <a:lnTo>
                    <a:pt x="5914897" y="51968"/>
                  </a:lnTo>
                  <a:lnTo>
                    <a:pt x="5962519" y="55457"/>
                  </a:lnTo>
                  <a:lnTo>
                    <a:pt x="6011082" y="59249"/>
                  </a:lnTo>
                  <a:lnTo>
                    <a:pt x="6060546" y="63334"/>
                  </a:lnTo>
                  <a:lnTo>
                    <a:pt x="6110870" y="67703"/>
                  </a:lnTo>
                  <a:lnTo>
                    <a:pt x="6162011" y="72347"/>
                  </a:lnTo>
                  <a:lnTo>
                    <a:pt x="6213930" y="77254"/>
                  </a:lnTo>
                  <a:lnTo>
                    <a:pt x="6266585" y="82416"/>
                  </a:lnTo>
                  <a:lnTo>
                    <a:pt x="6319934" y="87822"/>
                  </a:lnTo>
                  <a:lnTo>
                    <a:pt x="6373937" y="93463"/>
                  </a:lnTo>
                  <a:lnTo>
                    <a:pt x="6428553" y="99330"/>
                  </a:lnTo>
                  <a:lnTo>
                    <a:pt x="6483739" y="105411"/>
                  </a:lnTo>
                  <a:lnTo>
                    <a:pt x="6539455" y="111698"/>
                  </a:lnTo>
                  <a:lnTo>
                    <a:pt x="6595661" y="118181"/>
                  </a:lnTo>
                  <a:lnTo>
                    <a:pt x="6652314" y="124849"/>
                  </a:lnTo>
                  <a:lnTo>
                    <a:pt x="6709373" y="131694"/>
                  </a:lnTo>
                  <a:lnTo>
                    <a:pt x="6766798" y="138705"/>
                  </a:lnTo>
                  <a:lnTo>
                    <a:pt x="6824546" y="145873"/>
                  </a:lnTo>
                  <a:lnTo>
                    <a:pt x="6882578" y="153187"/>
                  </a:lnTo>
                  <a:lnTo>
                    <a:pt x="6940851" y="160638"/>
                  </a:lnTo>
                  <a:lnTo>
                    <a:pt x="6999325" y="168217"/>
                  </a:lnTo>
                  <a:lnTo>
                    <a:pt x="7057958" y="175913"/>
                  </a:lnTo>
                  <a:lnTo>
                    <a:pt x="7116709" y="183716"/>
                  </a:lnTo>
                  <a:lnTo>
                    <a:pt x="7175538" y="191618"/>
                  </a:lnTo>
                  <a:lnTo>
                    <a:pt x="7234402" y="199607"/>
                  </a:lnTo>
                  <a:lnTo>
                    <a:pt x="7293260" y="207675"/>
                  </a:lnTo>
                  <a:lnTo>
                    <a:pt x="7352072" y="215811"/>
                  </a:lnTo>
                  <a:lnTo>
                    <a:pt x="7410797" y="224006"/>
                  </a:lnTo>
                  <a:lnTo>
                    <a:pt x="7469392" y="232250"/>
                  </a:lnTo>
                  <a:lnTo>
                    <a:pt x="7527817" y="240533"/>
                  </a:lnTo>
                  <a:lnTo>
                    <a:pt x="7586031" y="248845"/>
                  </a:lnTo>
                  <a:lnTo>
                    <a:pt x="7643993" y="257177"/>
                  </a:lnTo>
                  <a:lnTo>
                    <a:pt x="7701660" y="265519"/>
                  </a:lnTo>
                  <a:lnTo>
                    <a:pt x="7758993" y="273860"/>
                  </a:lnTo>
                  <a:lnTo>
                    <a:pt x="7815950" y="282192"/>
                  </a:lnTo>
                  <a:lnTo>
                    <a:pt x="7872490" y="290504"/>
                  </a:lnTo>
                  <a:lnTo>
                    <a:pt x="7928571" y="298787"/>
                  </a:lnTo>
                  <a:lnTo>
                    <a:pt x="7984153" y="307031"/>
                  </a:lnTo>
                  <a:lnTo>
                    <a:pt x="8039193" y="315226"/>
                  </a:lnTo>
                  <a:lnTo>
                    <a:pt x="8093652" y="323362"/>
                  </a:lnTo>
                  <a:lnTo>
                    <a:pt x="8147488" y="331430"/>
                  </a:lnTo>
                  <a:lnTo>
                    <a:pt x="8200659" y="339419"/>
                  </a:lnTo>
                  <a:lnTo>
                    <a:pt x="8253125" y="347321"/>
                  </a:lnTo>
                  <a:lnTo>
                    <a:pt x="8304844" y="355124"/>
                  </a:lnTo>
                  <a:lnTo>
                    <a:pt x="8355776" y="362820"/>
                  </a:lnTo>
                  <a:lnTo>
                    <a:pt x="8405878" y="370399"/>
                  </a:lnTo>
                  <a:lnTo>
                    <a:pt x="8455110" y="377850"/>
                  </a:lnTo>
                  <a:lnTo>
                    <a:pt x="8503430" y="385164"/>
                  </a:lnTo>
                  <a:lnTo>
                    <a:pt x="8550798" y="392332"/>
                  </a:lnTo>
                  <a:lnTo>
                    <a:pt x="8597172" y="399343"/>
                  </a:lnTo>
                  <a:lnTo>
                    <a:pt x="8642512" y="406188"/>
                  </a:lnTo>
                  <a:lnTo>
                    <a:pt x="8686775" y="412856"/>
                  </a:lnTo>
                  <a:lnTo>
                    <a:pt x="8729920" y="419339"/>
                  </a:lnTo>
                  <a:lnTo>
                    <a:pt x="8771907" y="425626"/>
                  </a:lnTo>
                  <a:lnTo>
                    <a:pt x="8812695" y="431707"/>
                  </a:lnTo>
                  <a:lnTo>
                    <a:pt x="8852241" y="437574"/>
                  </a:lnTo>
                  <a:lnTo>
                    <a:pt x="8890506" y="443215"/>
                  </a:lnTo>
                  <a:lnTo>
                    <a:pt x="8963023" y="453783"/>
                  </a:lnTo>
                  <a:lnTo>
                    <a:pt x="9029919" y="463334"/>
                  </a:lnTo>
                  <a:lnTo>
                    <a:pt x="9061155" y="467703"/>
                  </a:lnTo>
                  <a:lnTo>
                    <a:pt x="9078468" y="470084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" y="5640324"/>
              <a:ext cx="3005455" cy="1211580"/>
            </a:xfrm>
            <a:custGeom>
              <a:avLst/>
              <a:gdLst/>
              <a:ahLst/>
              <a:cxnLst/>
              <a:rect l="l" t="t" r="r" b="b"/>
              <a:pathLst>
                <a:path w="3005455" h="1211579">
                  <a:moveTo>
                    <a:pt x="0" y="0"/>
                  </a:moveTo>
                  <a:lnTo>
                    <a:pt x="51736" y="23523"/>
                  </a:lnTo>
                  <a:lnTo>
                    <a:pt x="103465" y="47039"/>
                  </a:lnTo>
                  <a:lnTo>
                    <a:pt x="155181" y="70542"/>
                  </a:lnTo>
                  <a:lnTo>
                    <a:pt x="206875" y="94025"/>
                  </a:lnTo>
                  <a:lnTo>
                    <a:pt x="258542" y="117481"/>
                  </a:lnTo>
                  <a:lnTo>
                    <a:pt x="310173" y="140903"/>
                  </a:lnTo>
                  <a:lnTo>
                    <a:pt x="361763" y="164285"/>
                  </a:lnTo>
                  <a:lnTo>
                    <a:pt x="413304" y="187620"/>
                  </a:lnTo>
                  <a:lnTo>
                    <a:pt x="464788" y="210901"/>
                  </a:lnTo>
                  <a:lnTo>
                    <a:pt x="516210" y="234122"/>
                  </a:lnTo>
                  <a:lnTo>
                    <a:pt x="567562" y="257275"/>
                  </a:lnTo>
                  <a:lnTo>
                    <a:pt x="618837" y="280354"/>
                  </a:lnTo>
                  <a:lnTo>
                    <a:pt x="670028" y="303352"/>
                  </a:lnTo>
                  <a:lnTo>
                    <a:pt x="721127" y="326263"/>
                  </a:lnTo>
                  <a:lnTo>
                    <a:pt x="772129" y="349080"/>
                  </a:lnTo>
                  <a:lnTo>
                    <a:pt x="823026" y="371796"/>
                  </a:lnTo>
                  <a:lnTo>
                    <a:pt x="873811" y="394404"/>
                  </a:lnTo>
                  <a:lnTo>
                    <a:pt x="924477" y="416898"/>
                  </a:lnTo>
                  <a:lnTo>
                    <a:pt x="975017" y="439271"/>
                  </a:lnTo>
                  <a:lnTo>
                    <a:pt x="1025424" y="461515"/>
                  </a:lnTo>
                  <a:lnTo>
                    <a:pt x="1075691" y="483626"/>
                  </a:lnTo>
                  <a:lnTo>
                    <a:pt x="1125811" y="505594"/>
                  </a:lnTo>
                  <a:lnTo>
                    <a:pt x="1175776" y="527415"/>
                  </a:lnTo>
                  <a:lnTo>
                    <a:pt x="1225581" y="549081"/>
                  </a:lnTo>
                  <a:lnTo>
                    <a:pt x="1275218" y="570586"/>
                  </a:lnTo>
                  <a:lnTo>
                    <a:pt x="1324680" y="591923"/>
                  </a:lnTo>
                  <a:lnTo>
                    <a:pt x="1373960" y="613084"/>
                  </a:lnTo>
                  <a:lnTo>
                    <a:pt x="1423050" y="634064"/>
                  </a:lnTo>
                  <a:lnTo>
                    <a:pt x="1471945" y="654855"/>
                  </a:lnTo>
                  <a:lnTo>
                    <a:pt x="1520637" y="675452"/>
                  </a:lnTo>
                  <a:lnTo>
                    <a:pt x="1569118" y="695846"/>
                  </a:lnTo>
                  <a:lnTo>
                    <a:pt x="1617383" y="716032"/>
                  </a:lnTo>
                  <a:lnTo>
                    <a:pt x="1665423" y="736002"/>
                  </a:lnTo>
                  <a:lnTo>
                    <a:pt x="1713232" y="755751"/>
                  </a:lnTo>
                  <a:lnTo>
                    <a:pt x="1760804" y="775270"/>
                  </a:lnTo>
                  <a:lnTo>
                    <a:pt x="1808130" y="794555"/>
                  </a:lnTo>
                  <a:lnTo>
                    <a:pt x="1855204" y="813597"/>
                  </a:lnTo>
                  <a:lnTo>
                    <a:pt x="1902019" y="832390"/>
                  </a:lnTo>
                  <a:lnTo>
                    <a:pt x="1948568" y="850927"/>
                  </a:lnTo>
                  <a:lnTo>
                    <a:pt x="1994844" y="869202"/>
                  </a:lnTo>
                  <a:lnTo>
                    <a:pt x="2040840" y="887208"/>
                  </a:lnTo>
                  <a:lnTo>
                    <a:pt x="2086549" y="904937"/>
                  </a:lnTo>
                  <a:lnTo>
                    <a:pt x="2131963" y="922385"/>
                  </a:lnTo>
                  <a:lnTo>
                    <a:pt x="2177077" y="939543"/>
                  </a:lnTo>
                  <a:lnTo>
                    <a:pt x="2221882" y="956404"/>
                  </a:lnTo>
                  <a:lnTo>
                    <a:pt x="2266372" y="972963"/>
                  </a:lnTo>
                  <a:lnTo>
                    <a:pt x="2310540" y="989213"/>
                  </a:lnTo>
                  <a:lnTo>
                    <a:pt x="2354379" y="1005146"/>
                  </a:lnTo>
                  <a:lnTo>
                    <a:pt x="2397882" y="1020757"/>
                  </a:lnTo>
                  <a:lnTo>
                    <a:pt x="2441042" y="1036037"/>
                  </a:lnTo>
                  <a:lnTo>
                    <a:pt x="2483852" y="1050981"/>
                  </a:lnTo>
                  <a:lnTo>
                    <a:pt x="2526304" y="1065583"/>
                  </a:lnTo>
                  <a:lnTo>
                    <a:pt x="2568393" y="1079834"/>
                  </a:lnTo>
                  <a:lnTo>
                    <a:pt x="2610110" y="1093728"/>
                  </a:lnTo>
                  <a:lnTo>
                    <a:pt x="2651449" y="1107259"/>
                  </a:lnTo>
                  <a:lnTo>
                    <a:pt x="2692403" y="1120420"/>
                  </a:lnTo>
                  <a:lnTo>
                    <a:pt x="2732964" y="1133205"/>
                  </a:lnTo>
                  <a:lnTo>
                    <a:pt x="2773127" y="1145605"/>
                  </a:lnTo>
                  <a:lnTo>
                    <a:pt x="2812883" y="1157616"/>
                  </a:lnTo>
                  <a:lnTo>
                    <a:pt x="2852227" y="1169229"/>
                  </a:lnTo>
                  <a:lnTo>
                    <a:pt x="2891150" y="1180439"/>
                  </a:lnTo>
                  <a:lnTo>
                    <a:pt x="2929645" y="1191239"/>
                  </a:lnTo>
                  <a:lnTo>
                    <a:pt x="2967707" y="1201621"/>
                  </a:lnTo>
                  <a:lnTo>
                    <a:pt x="3005328" y="1211579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532" y="5285232"/>
              <a:ext cx="9078595" cy="1467485"/>
            </a:xfrm>
            <a:custGeom>
              <a:avLst/>
              <a:gdLst/>
              <a:ahLst/>
              <a:cxnLst/>
              <a:rect l="l" t="t" r="r" b="b"/>
              <a:pathLst>
                <a:path w="9078595" h="1467484">
                  <a:moveTo>
                    <a:pt x="0" y="0"/>
                  </a:moveTo>
                  <a:lnTo>
                    <a:pt x="37330" y="13040"/>
                  </a:lnTo>
                  <a:lnTo>
                    <a:pt x="74781" y="26102"/>
                  </a:lnTo>
                  <a:lnTo>
                    <a:pt x="112476" y="39209"/>
                  </a:lnTo>
                  <a:lnTo>
                    <a:pt x="150535" y="52381"/>
                  </a:lnTo>
                  <a:lnTo>
                    <a:pt x="189081" y="65641"/>
                  </a:lnTo>
                  <a:lnTo>
                    <a:pt x="228234" y="79010"/>
                  </a:lnTo>
                  <a:lnTo>
                    <a:pt x="268117" y="92511"/>
                  </a:lnTo>
                  <a:lnTo>
                    <a:pt x="308850" y="106166"/>
                  </a:lnTo>
                  <a:lnTo>
                    <a:pt x="350556" y="119996"/>
                  </a:lnTo>
                  <a:lnTo>
                    <a:pt x="393355" y="134024"/>
                  </a:lnTo>
                  <a:lnTo>
                    <a:pt x="437370" y="148271"/>
                  </a:lnTo>
                  <a:lnTo>
                    <a:pt x="482722" y="162760"/>
                  </a:lnTo>
                  <a:lnTo>
                    <a:pt x="529532" y="177511"/>
                  </a:lnTo>
                  <a:lnTo>
                    <a:pt x="577923" y="192548"/>
                  </a:lnTo>
                  <a:lnTo>
                    <a:pt x="628015" y="207892"/>
                  </a:lnTo>
                  <a:lnTo>
                    <a:pt x="679930" y="223566"/>
                  </a:lnTo>
                  <a:lnTo>
                    <a:pt x="733790" y="239590"/>
                  </a:lnTo>
                  <a:lnTo>
                    <a:pt x="789716" y="255987"/>
                  </a:lnTo>
                  <a:lnTo>
                    <a:pt x="847830" y="272779"/>
                  </a:lnTo>
                  <a:lnTo>
                    <a:pt x="908254" y="289988"/>
                  </a:lnTo>
                  <a:lnTo>
                    <a:pt x="971108" y="307635"/>
                  </a:lnTo>
                  <a:lnTo>
                    <a:pt x="1036514" y="325744"/>
                  </a:lnTo>
                  <a:lnTo>
                    <a:pt x="1104595" y="344335"/>
                  </a:lnTo>
                  <a:lnTo>
                    <a:pt x="1143070" y="354783"/>
                  </a:lnTo>
                  <a:lnTo>
                    <a:pt x="1182416" y="365482"/>
                  </a:lnTo>
                  <a:lnTo>
                    <a:pt x="1222610" y="376420"/>
                  </a:lnTo>
                  <a:lnTo>
                    <a:pt x="1263628" y="387587"/>
                  </a:lnTo>
                  <a:lnTo>
                    <a:pt x="1305446" y="398970"/>
                  </a:lnTo>
                  <a:lnTo>
                    <a:pt x="1348038" y="410558"/>
                  </a:lnTo>
                  <a:lnTo>
                    <a:pt x="1391383" y="422339"/>
                  </a:lnTo>
                  <a:lnTo>
                    <a:pt x="1435454" y="434301"/>
                  </a:lnTo>
                  <a:lnTo>
                    <a:pt x="1480229" y="446435"/>
                  </a:lnTo>
                  <a:lnTo>
                    <a:pt x="1525683" y="458726"/>
                  </a:lnTo>
                  <a:lnTo>
                    <a:pt x="1571793" y="471165"/>
                  </a:lnTo>
                  <a:lnTo>
                    <a:pt x="1618533" y="483740"/>
                  </a:lnTo>
                  <a:lnTo>
                    <a:pt x="1665881" y="496438"/>
                  </a:lnTo>
                  <a:lnTo>
                    <a:pt x="1713812" y="509249"/>
                  </a:lnTo>
                  <a:lnTo>
                    <a:pt x="1762302" y="522161"/>
                  </a:lnTo>
                  <a:lnTo>
                    <a:pt x="1811326" y="535163"/>
                  </a:lnTo>
                  <a:lnTo>
                    <a:pt x="1860862" y="548242"/>
                  </a:lnTo>
                  <a:lnTo>
                    <a:pt x="1910884" y="561388"/>
                  </a:lnTo>
                  <a:lnTo>
                    <a:pt x="1961369" y="574589"/>
                  </a:lnTo>
                  <a:lnTo>
                    <a:pt x="2012293" y="587832"/>
                  </a:lnTo>
                  <a:lnTo>
                    <a:pt x="2063632" y="601108"/>
                  </a:lnTo>
                  <a:lnTo>
                    <a:pt x="2115361" y="614404"/>
                  </a:lnTo>
                  <a:lnTo>
                    <a:pt x="2167457" y="627708"/>
                  </a:lnTo>
                  <a:lnTo>
                    <a:pt x="2219896" y="641010"/>
                  </a:lnTo>
                  <a:lnTo>
                    <a:pt x="2272652" y="654297"/>
                  </a:lnTo>
                  <a:lnTo>
                    <a:pt x="2325704" y="667558"/>
                  </a:lnTo>
                  <a:lnTo>
                    <a:pt x="2379025" y="680782"/>
                  </a:lnTo>
                  <a:lnTo>
                    <a:pt x="2432593" y="693956"/>
                  </a:lnTo>
                  <a:lnTo>
                    <a:pt x="2486383" y="707070"/>
                  </a:lnTo>
                  <a:lnTo>
                    <a:pt x="2540372" y="720112"/>
                  </a:lnTo>
                  <a:lnTo>
                    <a:pt x="2594535" y="733070"/>
                  </a:lnTo>
                  <a:lnTo>
                    <a:pt x="2648847" y="745933"/>
                  </a:lnTo>
                  <a:lnTo>
                    <a:pt x="2703286" y="758689"/>
                  </a:lnTo>
                  <a:lnTo>
                    <a:pt x="2757827" y="771327"/>
                  </a:lnTo>
                  <a:lnTo>
                    <a:pt x="2812445" y="783835"/>
                  </a:lnTo>
                  <a:lnTo>
                    <a:pt x="2867118" y="796202"/>
                  </a:lnTo>
                  <a:lnTo>
                    <a:pt x="2921820" y="808416"/>
                  </a:lnTo>
                  <a:lnTo>
                    <a:pt x="2976529" y="820465"/>
                  </a:lnTo>
                  <a:lnTo>
                    <a:pt x="3031219" y="832339"/>
                  </a:lnTo>
                  <a:lnTo>
                    <a:pt x="3085866" y="844024"/>
                  </a:lnTo>
                  <a:lnTo>
                    <a:pt x="3140448" y="855511"/>
                  </a:lnTo>
                  <a:lnTo>
                    <a:pt x="3194939" y="866787"/>
                  </a:lnTo>
                  <a:lnTo>
                    <a:pt x="3240905" y="876174"/>
                  </a:lnTo>
                  <a:lnTo>
                    <a:pt x="3287337" y="885572"/>
                  </a:lnTo>
                  <a:lnTo>
                    <a:pt x="3334214" y="894977"/>
                  </a:lnTo>
                  <a:lnTo>
                    <a:pt x="3381516" y="904385"/>
                  </a:lnTo>
                  <a:lnTo>
                    <a:pt x="3429225" y="913795"/>
                  </a:lnTo>
                  <a:lnTo>
                    <a:pt x="3477320" y="923202"/>
                  </a:lnTo>
                  <a:lnTo>
                    <a:pt x="3525781" y="932602"/>
                  </a:lnTo>
                  <a:lnTo>
                    <a:pt x="3574590" y="941993"/>
                  </a:lnTo>
                  <a:lnTo>
                    <a:pt x="3623725" y="951370"/>
                  </a:lnTo>
                  <a:lnTo>
                    <a:pt x="3673169" y="960731"/>
                  </a:lnTo>
                  <a:lnTo>
                    <a:pt x="3722900" y="970072"/>
                  </a:lnTo>
                  <a:lnTo>
                    <a:pt x="3772900" y="979390"/>
                  </a:lnTo>
                  <a:lnTo>
                    <a:pt x="3823148" y="988681"/>
                  </a:lnTo>
                  <a:lnTo>
                    <a:pt x="3873625" y="997942"/>
                  </a:lnTo>
                  <a:lnTo>
                    <a:pt x="3924312" y="1007169"/>
                  </a:lnTo>
                  <a:lnTo>
                    <a:pt x="3975188" y="1016359"/>
                  </a:lnTo>
                  <a:lnTo>
                    <a:pt x="4026234" y="1025508"/>
                  </a:lnTo>
                  <a:lnTo>
                    <a:pt x="4077431" y="1034614"/>
                  </a:lnTo>
                  <a:lnTo>
                    <a:pt x="4128758" y="1043673"/>
                  </a:lnTo>
                  <a:lnTo>
                    <a:pt x="4180196" y="1052680"/>
                  </a:lnTo>
                  <a:lnTo>
                    <a:pt x="4231726" y="1061634"/>
                  </a:lnTo>
                  <a:lnTo>
                    <a:pt x="4283327" y="1070530"/>
                  </a:lnTo>
                  <a:lnTo>
                    <a:pt x="4334980" y="1079365"/>
                  </a:lnTo>
                  <a:lnTo>
                    <a:pt x="4386666" y="1088135"/>
                  </a:lnTo>
                  <a:lnTo>
                    <a:pt x="4438364" y="1096838"/>
                  </a:lnTo>
                  <a:lnTo>
                    <a:pt x="4490055" y="1105470"/>
                  </a:lnTo>
                  <a:lnTo>
                    <a:pt x="4541719" y="1114027"/>
                  </a:lnTo>
                  <a:lnTo>
                    <a:pt x="4593337" y="1122505"/>
                  </a:lnTo>
                  <a:lnTo>
                    <a:pt x="4644889" y="1130903"/>
                  </a:lnTo>
                  <a:lnTo>
                    <a:pt x="4696356" y="1139215"/>
                  </a:lnTo>
                  <a:lnTo>
                    <a:pt x="4747717" y="1147439"/>
                  </a:lnTo>
                  <a:lnTo>
                    <a:pt x="4798953" y="1155572"/>
                  </a:lnTo>
                  <a:lnTo>
                    <a:pt x="4850044" y="1163609"/>
                  </a:lnTo>
                  <a:lnTo>
                    <a:pt x="4900971" y="1171548"/>
                  </a:lnTo>
                  <a:lnTo>
                    <a:pt x="4951715" y="1179384"/>
                  </a:lnTo>
                  <a:lnTo>
                    <a:pt x="5002254" y="1187116"/>
                  </a:lnTo>
                  <a:lnTo>
                    <a:pt x="5052570" y="1194738"/>
                  </a:lnTo>
                  <a:lnTo>
                    <a:pt x="5102643" y="1202248"/>
                  </a:lnTo>
                  <a:lnTo>
                    <a:pt x="5152453" y="1209643"/>
                  </a:lnTo>
                  <a:lnTo>
                    <a:pt x="5201981" y="1216918"/>
                  </a:lnTo>
                  <a:lnTo>
                    <a:pt x="5251208" y="1224071"/>
                  </a:lnTo>
                  <a:lnTo>
                    <a:pt x="5300112" y="1231098"/>
                  </a:lnTo>
                  <a:lnTo>
                    <a:pt x="5348675" y="1237995"/>
                  </a:lnTo>
                  <a:lnTo>
                    <a:pt x="5396877" y="1244760"/>
                  </a:lnTo>
                  <a:lnTo>
                    <a:pt x="5444699" y="1251389"/>
                  </a:lnTo>
                  <a:lnTo>
                    <a:pt x="5492120" y="1257878"/>
                  </a:lnTo>
                  <a:lnTo>
                    <a:pt x="5539121" y="1264224"/>
                  </a:lnTo>
                  <a:lnTo>
                    <a:pt x="5585682" y="1270423"/>
                  </a:lnTo>
                  <a:lnTo>
                    <a:pt x="5631784" y="1276473"/>
                  </a:lnTo>
                  <a:lnTo>
                    <a:pt x="5677408" y="1282369"/>
                  </a:lnTo>
                  <a:lnTo>
                    <a:pt x="5732837" y="1289363"/>
                  </a:lnTo>
                  <a:lnTo>
                    <a:pt x="5788444" y="1296155"/>
                  </a:lnTo>
                  <a:lnTo>
                    <a:pt x="5844194" y="1302751"/>
                  </a:lnTo>
                  <a:lnTo>
                    <a:pt x="5900055" y="1309154"/>
                  </a:lnTo>
                  <a:lnTo>
                    <a:pt x="5955991" y="1315370"/>
                  </a:lnTo>
                  <a:lnTo>
                    <a:pt x="6011969" y="1321401"/>
                  </a:lnTo>
                  <a:lnTo>
                    <a:pt x="6067954" y="1327252"/>
                  </a:lnTo>
                  <a:lnTo>
                    <a:pt x="6123913" y="1332927"/>
                  </a:lnTo>
                  <a:lnTo>
                    <a:pt x="6179810" y="1338430"/>
                  </a:lnTo>
                  <a:lnTo>
                    <a:pt x="6235613" y="1343766"/>
                  </a:lnTo>
                  <a:lnTo>
                    <a:pt x="6291286" y="1348938"/>
                  </a:lnTo>
                  <a:lnTo>
                    <a:pt x="6346796" y="1353951"/>
                  </a:lnTo>
                  <a:lnTo>
                    <a:pt x="6402109" y="1358809"/>
                  </a:lnTo>
                  <a:lnTo>
                    <a:pt x="6457190" y="1363515"/>
                  </a:lnTo>
                  <a:lnTo>
                    <a:pt x="6512005" y="1368075"/>
                  </a:lnTo>
                  <a:lnTo>
                    <a:pt x="6566521" y="1372492"/>
                  </a:lnTo>
                  <a:lnTo>
                    <a:pt x="6620702" y="1376770"/>
                  </a:lnTo>
                  <a:lnTo>
                    <a:pt x="6674516" y="1380913"/>
                  </a:lnTo>
                  <a:lnTo>
                    <a:pt x="6727927" y="1384927"/>
                  </a:lnTo>
                  <a:lnTo>
                    <a:pt x="6780902" y="1388814"/>
                  </a:lnTo>
                  <a:lnTo>
                    <a:pt x="6833407" y="1392578"/>
                  </a:lnTo>
                  <a:lnTo>
                    <a:pt x="6885407" y="1396225"/>
                  </a:lnTo>
                  <a:lnTo>
                    <a:pt x="6936868" y="1399758"/>
                  </a:lnTo>
                  <a:lnTo>
                    <a:pt x="6987756" y="1403181"/>
                  </a:lnTo>
                  <a:lnTo>
                    <a:pt x="7038038" y="1406499"/>
                  </a:lnTo>
                  <a:lnTo>
                    <a:pt x="7087678" y="1409715"/>
                  </a:lnTo>
                  <a:lnTo>
                    <a:pt x="7136643" y="1412834"/>
                  </a:lnTo>
                  <a:lnTo>
                    <a:pt x="7184899" y="1415860"/>
                  </a:lnTo>
                  <a:lnTo>
                    <a:pt x="7232411" y="1418796"/>
                  </a:lnTo>
                  <a:lnTo>
                    <a:pt x="7279146" y="1421648"/>
                  </a:lnTo>
                  <a:lnTo>
                    <a:pt x="7325068" y="1424419"/>
                  </a:lnTo>
                  <a:lnTo>
                    <a:pt x="7370145" y="1427113"/>
                  </a:lnTo>
                  <a:lnTo>
                    <a:pt x="7414342" y="1429735"/>
                  </a:lnTo>
                  <a:lnTo>
                    <a:pt x="7457625" y="1432289"/>
                  </a:lnTo>
                  <a:lnTo>
                    <a:pt x="7499959" y="1434778"/>
                  </a:lnTo>
                  <a:lnTo>
                    <a:pt x="7541311" y="1437207"/>
                  </a:lnTo>
                  <a:lnTo>
                    <a:pt x="7581647" y="1439580"/>
                  </a:lnTo>
                  <a:lnTo>
                    <a:pt x="7620931" y="1441901"/>
                  </a:lnTo>
                  <a:lnTo>
                    <a:pt x="7659131" y="1444175"/>
                  </a:lnTo>
                  <a:lnTo>
                    <a:pt x="7696213" y="1446405"/>
                  </a:lnTo>
                  <a:lnTo>
                    <a:pt x="7732141" y="1448596"/>
                  </a:lnTo>
                  <a:lnTo>
                    <a:pt x="7813749" y="1453393"/>
                  </a:lnTo>
                  <a:lnTo>
                    <a:pt x="7888492" y="1457351"/>
                  </a:lnTo>
                  <a:lnTo>
                    <a:pt x="7956943" y="1460536"/>
                  </a:lnTo>
                  <a:lnTo>
                    <a:pt x="8019675" y="1463013"/>
                  </a:lnTo>
                  <a:lnTo>
                    <a:pt x="8077260" y="1464848"/>
                  </a:lnTo>
                  <a:lnTo>
                    <a:pt x="8130273" y="1466104"/>
                  </a:lnTo>
                  <a:lnTo>
                    <a:pt x="8179284" y="1466849"/>
                  </a:lnTo>
                  <a:lnTo>
                    <a:pt x="8224868" y="1467146"/>
                  </a:lnTo>
                  <a:lnTo>
                    <a:pt x="8267598" y="1467061"/>
                  </a:lnTo>
                  <a:lnTo>
                    <a:pt x="8308046" y="1466660"/>
                  </a:lnTo>
                  <a:lnTo>
                    <a:pt x="8346785" y="1466007"/>
                  </a:lnTo>
                  <a:lnTo>
                    <a:pt x="8421428" y="1464209"/>
                  </a:lnTo>
                  <a:lnTo>
                    <a:pt x="8458479" y="1463194"/>
                  </a:lnTo>
                  <a:lnTo>
                    <a:pt x="8496113" y="1462189"/>
                  </a:lnTo>
                  <a:lnTo>
                    <a:pt x="8534902" y="1461258"/>
                  </a:lnTo>
                  <a:lnTo>
                    <a:pt x="8575421" y="1460468"/>
                  </a:lnTo>
                  <a:lnTo>
                    <a:pt x="8638028" y="1459103"/>
                  </a:lnTo>
                  <a:lnTo>
                    <a:pt x="8697556" y="1457203"/>
                  </a:lnTo>
                  <a:lnTo>
                    <a:pt x="8754312" y="1454821"/>
                  </a:lnTo>
                  <a:lnTo>
                    <a:pt x="8808603" y="1452010"/>
                  </a:lnTo>
                  <a:lnTo>
                    <a:pt x="8860739" y="1448825"/>
                  </a:lnTo>
                  <a:lnTo>
                    <a:pt x="8911026" y="1445320"/>
                  </a:lnTo>
                  <a:lnTo>
                    <a:pt x="8959774" y="1441546"/>
                  </a:lnTo>
                  <a:lnTo>
                    <a:pt x="9007289" y="1437559"/>
                  </a:lnTo>
                  <a:lnTo>
                    <a:pt x="9053881" y="1433412"/>
                  </a:lnTo>
                  <a:lnTo>
                    <a:pt x="9078468" y="1431137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14372" y="5138558"/>
              <a:ext cx="6929755" cy="1713864"/>
            </a:xfrm>
            <a:custGeom>
              <a:avLst/>
              <a:gdLst/>
              <a:ahLst/>
              <a:cxnLst/>
              <a:rect l="l" t="t" r="r" b="b"/>
              <a:pathLst>
                <a:path w="6929755" h="1713865">
                  <a:moveTo>
                    <a:pt x="0" y="1713344"/>
                  </a:moveTo>
                  <a:lnTo>
                    <a:pt x="32478" y="1676752"/>
                  </a:lnTo>
                  <a:lnTo>
                    <a:pt x="65062" y="1640186"/>
                  </a:lnTo>
                  <a:lnTo>
                    <a:pt x="97858" y="1603673"/>
                  </a:lnTo>
                  <a:lnTo>
                    <a:pt x="130969" y="1567238"/>
                  </a:lnTo>
                  <a:lnTo>
                    <a:pt x="164502" y="1530909"/>
                  </a:lnTo>
                  <a:lnTo>
                    <a:pt x="198562" y="1494711"/>
                  </a:lnTo>
                  <a:lnTo>
                    <a:pt x="233255" y="1458672"/>
                  </a:lnTo>
                  <a:lnTo>
                    <a:pt x="268686" y="1422817"/>
                  </a:lnTo>
                  <a:lnTo>
                    <a:pt x="304961" y="1387174"/>
                  </a:lnTo>
                  <a:lnTo>
                    <a:pt x="342185" y="1351767"/>
                  </a:lnTo>
                  <a:lnTo>
                    <a:pt x="380462" y="1316625"/>
                  </a:lnTo>
                  <a:lnTo>
                    <a:pt x="419900" y="1281772"/>
                  </a:lnTo>
                  <a:lnTo>
                    <a:pt x="460603" y="1247236"/>
                  </a:lnTo>
                  <a:lnTo>
                    <a:pt x="502677" y="1213044"/>
                  </a:lnTo>
                  <a:lnTo>
                    <a:pt x="546226" y="1179221"/>
                  </a:lnTo>
                  <a:lnTo>
                    <a:pt x="583948" y="1151080"/>
                  </a:lnTo>
                  <a:lnTo>
                    <a:pt x="623105" y="1122756"/>
                  </a:lnTo>
                  <a:lnTo>
                    <a:pt x="663556" y="1094323"/>
                  </a:lnTo>
                  <a:lnTo>
                    <a:pt x="705161" y="1065853"/>
                  </a:lnTo>
                  <a:lnTo>
                    <a:pt x="747779" y="1037419"/>
                  </a:lnTo>
                  <a:lnTo>
                    <a:pt x="791271" y="1009096"/>
                  </a:lnTo>
                  <a:lnTo>
                    <a:pt x="835494" y="980955"/>
                  </a:lnTo>
                  <a:lnTo>
                    <a:pt x="880309" y="953072"/>
                  </a:lnTo>
                  <a:lnTo>
                    <a:pt x="925575" y="925518"/>
                  </a:lnTo>
                  <a:lnTo>
                    <a:pt x="971152" y="898366"/>
                  </a:lnTo>
                  <a:lnTo>
                    <a:pt x="1016899" y="871692"/>
                  </a:lnTo>
                  <a:lnTo>
                    <a:pt x="1062674" y="845566"/>
                  </a:lnTo>
                  <a:lnTo>
                    <a:pt x="1108339" y="820064"/>
                  </a:lnTo>
                  <a:lnTo>
                    <a:pt x="1153751" y="795257"/>
                  </a:lnTo>
                  <a:lnTo>
                    <a:pt x="1198771" y="771220"/>
                  </a:lnTo>
                  <a:lnTo>
                    <a:pt x="1243258" y="748025"/>
                  </a:lnTo>
                  <a:lnTo>
                    <a:pt x="1287072" y="725746"/>
                  </a:lnTo>
                  <a:lnTo>
                    <a:pt x="1330070" y="704457"/>
                  </a:lnTo>
                  <a:lnTo>
                    <a:pt x="1376865" y="681872"/>
                  </a:lnTo>
                  <a:lnTo>
                    <a:pt x="1421746" y="660755"/>
                  </a:lnTo>
                  <a:lnTo>
                    <a:pt x="1465124" y="640947"/>
                  </a:lnTo>
                  <a:lnTo>
                    <a:pt x="1507406" y="622293"/>
                  </a:lnTo>
                  <a:lnTo>
                    <a:pt x="1549003" y="604635"/>
                  </a:lnTo>
                  <a:lnTo>
                    <a:pt x="1590322" y="587818"/>
                  </a:lnTo>
                  <a:lnTo>
                    <a:pt x="1631773" y="571684"/>
                  </a:lnTo>
                  <a:lnTo>
                    <a:pt x="1673764" y="556078"/>
                  </a:lnTo>
                  <a:lnTo>
                    <a:pt x="1716705" y="540841"/>
                  </a:lnTo>
                  <a:lnTo>
                    <a:pt x="1761005" y="525819"/>
                  </a:lnTo>
                  <a:lnTo>
                    <a:pt x="1807072" y="510854"/>
                  </a:lnTo>
                  <a:lnTo>
                    <a:pt x="1855315" y="495789"/>
                  </a:lnTo>
                  <a:lnTo>
                    <a:pt x="1906143" y="480469"/>
                  </a:lnTo>
                  <a:lnTo>
                    <a:pt x="1959965" y="464736"/>
                  </a:lnTo>
                  <a:lnTo>
                    <a:pt x="2017190" y="448434"/>
                  </a:lnTo>
                  <a:lnTo>
                    <a:pt x="2078227" y="431407"/>
                  </a:lnTo>
                  <a:lnTo>
                    <a:pt x="2118257" y="420519"/>
                  </a:lnTo>
                  <a:lnTo>
                    <a:pt x="2160550" y="409335"/>
                  </a:lnTo>
                  <a:lnTo>
                    <a:pt x="2204913" y="397889"/>
                  </a:lnTo>
                  <a:lnTo>
                    <a:pt x="2251151" y="386220"/>
                  </a:lnTo>
                  <a:lnTo>
                    <a:pt x="2299069" y="374362"/>
                  </a:lnTo>
                  <a:lnTo>
                    <a:pt x="2348473" y="362354"/>
                  </a:lnTo>
                  <a:lnTo>
                    <a:pt x="2399168" y="350230"/>
                  </a:lnTo>
                  <a:lnTo>
                    <a:pt x="2450960" y="338028"/>
                  </a:lnTo>
                  <a:lnTo>
                    <a:pt x="2503654" y="325784"/>
                  </a:lnTo>
                  <a:lnTo>
                    <a:pt x="2557056" y="313534"/>
                  </a:lnTo>
                  <a:lnTo>
                    <a:pt x="2610971" y="301316"/>
                  </a:lnTo>
                  <a:lnTo>
                    <a:pt x="2665204" y="289165"/>
                  </a:lnTo>
                  <a:lnTo>
                    <a:pt x="2719562" y="277117"/>
                  </a:lnTo>
                  <a:lnTo>
                    <a:pt x="2773849" y="265211"/>
                  </a:lnTo>
                  <a:lnTo>
                    <a:pt x="2827871" y="253480"/>
                  </a:lnTo>
                  <a:lnTo>
                    <a:pt x="2881434" y="241964"/>
                  </a:lnTo>
                  <a:lnTo>
                    <a:pt x="2934342" y="230696"/>
                  </a:lnTo>
                  <a:lnTo>
                    <a:pt x="2986402" y="219715"/>
                  </a:lnTo>
                  <a:lnTo>
                    <a:pt x="3037419" y="209057"/>
                  </a:lnTo>
                  <a:lnTo>
                    <a:pt x="3087198" y="198758"/>
                  </a:lnTo>
                  <a:lnTo>
                    <a:pt x="3135545" y="188854"/>
                  </a:lnTo>
                  <a:lnTo>
                    <a:pt x="3182266" y="179383"/>
                  </a:lnTo>
                  <a:lnTo>
                    <a:pt x="3227165" y="170379"/>
                  </a:lnTo>
                  <a:lnTo>
                    <a:pt x="3270048" y="161881"/>
                  </a:lnTo>
                  <a:lnTo>
                    <a:pt x="3310721" y="153924"/>
                  </a:lnTo>
                  <a:lnTo>
                    <a:pt x="3348990" y="146546"/>
                  </a:lnTo>
                  <a:lnTo>
                    <a:pt x="3418406" y="133499"/>
                  </a:lnTo>
                  <a:lnTo>
                    <a:pt x="3479570" y="122452"/>
                  </a:lnTo>
                  <a:lnTo>
                    <a:pt x="3533862" y="113160"/>
                  </a:lnTo>
                  <a:lnTo>
                    <a:pt x="3582659" y="105382"/>
                  </a:lnTo>
                  <a:lnTo>
                    <a:pt x="3627342" y="98875"/>
                  </a:lnTo>
                  <a:lnTo>
                    <a:pt x="3669289" y="93396"/>
                  </a:lnTo>
                  <a:lnTo>
                    <a:pt x="3709879" y="88704"/>
                  </a:lnTo>
                  <a:lnTo>
                    <a:pt x="3750491" y="84556"/>
                  </a:lnTo>
                  <a:lnTo>
                    <a:pt x="3792504" y="80709"/>
                  </a:lnTo>
                  <a:lnTo>
                    <a:pt x="3837298" y="76922"/>
                  </a:lnTo>
                  <a:lnTo>
                    <a:pt x="3886251" y="72950"/>
                  </a:lnTo>
                  <a:lnTo>
                    <a:pt x="3940742" y="68553"/>
                  </a:lnTo>
                  <a:lnTo>
                    <a:pt x="4002151" y="63488"/>
                  </a:lnTo>
                  <a:lnTo>
                    <a:pt x="4043676" y="60084"/>
                  </a:lnTo>
                  <a:lnTo>
                    <a:pt x="4087243" y="56666"/>
                  </a:lnTo>
                  <a:lnTo>
                    <a:pt x="4132660" y="53244"/>
                  </a:lnTo>
                  <a:lnTo>
                    <a:pt x="4179734" y="49831"/>
                  </a:lnTo>
                  <a:lnTo>
                    <a:pt x="4228274" y="46438"/>
                  </a:lnTo>
                  <a:lnTo>
                    <a:pt x="4278086" y="43077"/>
                  </a:lnTo>
                  <a:lnTo>
                    <a:pt x="4328978" y="39757"/>
                  </a:lnTo>
                  <a:lnTo>
                    <a:pt x="4380758" y="36492"/>
                  </a:lnTo>
                  <a:lnTo>
                    <a:pt x="4433235" y="33293"/>
                  </a:lnTo>
                  <a:lnTo>
                    <a:pt x="4486215" y="30171"/>
                  </a:lnTo>
                  <a:lnTo>
                    <a:pt x="4539506" y="27137"/>
                  </a:lnTo>
                  <a:lnTo>
                    <a:pt x="4592916" y="24203"/>
                  </a:lnTo>
                  <a:lnTo>
                    <a:pt x="4646253" y="21380"/>
                  </a:lnTo>
                  <a:lnTo>
                    <a:pt x="4699324" y="18680"/>
                  </a:lnTo>
                  <a:lnTo>
                    <a:pt x="4751937" y="16114"/>
                  </a:lnTo>
                  <a:lnTo>
                    <a:pt x="4803901" y="13694"/>
                  </a:lnTo>
                  <a:lnTo>
                    <a:pt x="4855021" y="11431"/>
                  </a:lnTo>
                  <a:lnTo>
                    <a:pt x="4905107" y="9337"/>
                  </a:lnTo>
                  <a:lnTo>
                    <a:pt x="4953966" y="7422"/>
                  </a:lnTo>
                  <a:lnTo>
                    <a:pt x="5001406" y="5699"/>
                  </a:lnTo>
                  <a:lnTo>
                    <a:pt x="5047233" y="4179"/>
                  </a:lnTo>
                  <a:lnTo>
                    <a:pt x="5311743" y="0"/>
                  </a:lnTo>
                  <a:lnTo>
                    <a:pt x="5586825" y="464"/>
                  </a:lnTo>
                  <a:lnTo>
                    <a:pt x="5802899" y="2786"/>
                  </a:lnTo>
                  <a:lnTo>
                    <a:pt x="5890386" y="4179"/>
                  </a:lnTo>
                  <a:lnTo>
                    <a:pt x="6496050" y="4179"/>
                  </a:lnTo>
                  <a:lnTo>
                    <a:pt x="6558382" y="6085"/>
                  </a:lnTo>
                  <a:lnTo>
                    <a:pt x="6618712" y="8711"/>
                  </a:lnTo>
                  <a:lnTo>
                    <a:pt x="6676344" y="11849"/>
                  </a:lnTo>
                  <a:lnTo>
                    <a:pt x="6730587" y="15291"/>
                  </a:lnTo>
                  <a:lnTo>
                    <a:pt x="6780745" y="18828"/>
                  </a:lnTo>
                  <a:lnTo>
                    <a:pt x="6826126" y="22252"/>
                  </a:lnTo>
                  <a:lnTo>
                    <a:pt x="6866037" y="25355"/>
                  </a:lnTo>
                  <a:lnTo>
                    <a:pt x="6899783" y="27928"/>
                  </a:lnTo>
                  <a:lnTo>
                    <a:pt x="6929627" y="30185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6778" y="2749931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76778" y="2749931"/>
              <a:ext cx="2118995" cy="2874645"/>
            </a:xfrm>
            <a:custGeom>
              <a:avLst/>
              <a:gdLst/>
              <a:ahLst/>
              <a:cxnLst/>
              <a:rect l="l" t="t" r="r" b="b"/>
              <a:pathLst>
                <a:path w="2118995" h="2874645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  <a:path w="2118995" h="2874645">
                  <a:moveTo>
                    <a:pt x="727837" y="1670050"/>
                  </a:moveTo>
                  <a:lnTo>
                    <a:pt x="1418463" y="1266825"/>
                  </a:lnTo>
                  <a:lnTo>
                    <a:pt x="2118868" y="1671193"/>
                  </a:lnTo>
                  <a:lnTo>
                    <a:pt x="2115058" y="2470912"/>
                  </a:lnTo>
                  <a:lnTo>
                    <a:pt x="1424432" y="2874200"/>
                  </a:lnTo>
                  <a:lnTo>
                    <a:pt x="723900" y="2469769"/>
                  </a:lnTo>
                  <a:lnTo>
                    <a:pt x="727837" y="1670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10203" y="1483105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0203" y="1483105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57728" y="216280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7728" y="216280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43628" y="5274056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563" y="0"/>
                  </a:moveTo>
                  <a:lnTo>
                    <a:pt x="3937" y="403237"/>
                  </a:lnTo>
                  <a:lnTo>
                    <a:pt x="0" y="1202969"/>
                  </a:lnTo>
                  <a:lnTo>
                    <a:pt x="659950" y="1583942"/>
                  </a:lnTo>
                  <a:lnTo>
                    <a:pt x="740655" y="1583942"/>
                  </a:lnTo>
                  <a:lnTo>
                    <a:pt x="1391158" y="1204137"/>
                  </a:lnTo>
                  <a:lnTo>
                    <a:pt x="1394968" y="404406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43628" y="5274056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3237"/>
                  </a:moveTo>
                  <a:lnTo>
                    <a:pt x="694563" y="0"/>
                  </a:lnTo>
                  <a:lnTo>
                    <a:pt x="1394968" y="404406"/>
                  </a:lnTo>
                  <a:lnTo>
                    <a:pt x="1391158" y="1204137"/>
                  </a:lnTo>
                  <a:lnTo>
                    <a:pt x="740655" y="1583942"/>
                  </a:lnTo>
                </a:path>
                <a:path w="1395095" h="1584325">
                  <a:moveTo>
                    <a:pt x="659950" y="1583942"/>
                  </a:moveTo>
                  <a:lnTo>
                    <a:pt x="0" y="1202969"/>
                  </a:lnTo>
                  <a:lnTo>
                    <a:pt x="3937" y="40323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090" y="4007739"/>
              <a:ext cx="802640" cy="1606550"/>
            </a:xfrm>
            <a:custGeom>
              <a:avLst/>
              <a:gdLst/>
              <a:ahLst/>
              <a:cxnLst/>
              <a:rect l="l" t="t" r="r" b="b"/>
              <a:pathLst>
                <a:path w="802640" h="1606550">
                  <a:moveTo>
                    <a:pt x="101347" y="0"/>
                  </a:moveTo>
                  <a:lnTo>
                    <a:pt x="0" y="62737"/>
                  </a:lnTo>
                  <a:lnTo>
                    <a:pt x="4065" y="1545590"/>
                  </a:lnTo>
                  <a:lnTo>
                    <a:pt x="108433" y="1606207"/>
                  </a:lnTo>
                  <a:lnTo>
                    <a:pt x="798628" y="1203579"/>
                  </a:lnTo>
                  <a:lnTo>
                    <a:pt x="802171" y="404622"/>
                  </a:lnTo>
                  <a:lnTo>
                    <a:pt x="101347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090" y="4007739"/>
              <a:ext cx="802640" cy="1606550"/>
            </a:xfrm>
            <a:custGeom>
              <a:avLst/>
              <a:gdLst/>
              <a:ahLst/>
              <a:cxnLst/>
              <a:rect l="l" t="t" r="r" b="b"/>
              <a:pathLst>
                <a:path w="802640" h="1606550">
                  <a:moveTo>
                    <a:pt x="0" y="62737"/>
                  </a:moveTo>
                  <a:lnTo>
                    <a:pt x="101347" y="0"/>
                  </a:lnTo>
                  <a:lnTo>
                    <a:pt x="802171" y="404622"/>
                  </a:lnTo>
                  <a:lnTo>
                    <a:pt x="798628" y="1203579"/>
                  </a:lnTo>
                  <a:lnTo>
                    <a:pt x="108433" y="1606207"/>
                  </a:lnTo>
                  <a:lnTo>
                    <a:pt x="4065" y="1545590"/>
                  </a:lnTo>
                  <a:lnTo>
                    <a:pt x="0" y="6273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003" y="5293106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98" y="403237"/>
                  </a:moveTo>
                  <a:lnTo>
                    <a:pt x="694537" y="0"/>
                  </a:lnTo>
                  <a:lnTo>
                    <a:pt x="1394942" y="404406"/>
                  </a:lnTo>
                  <a:lnTo>
                    <a:pt x="1391132" y="1204137"/>
                  </a:lnTo>
                  <a:lnTo>
                    <a:pt x="773200" y="1564892"/>
                  </a:lnTo>
                </a:path>
                <a:path w="1395095" h="1565275">
                  <a:moveTo>
                    <a:pt x="626871" y="1564892"/>
                  </a:moveTo>
                  <a:lnTo>
                    <a:pt x="0" y="1202969"/>
                  </a:lnTo>
                  <a:lnTo>
                    <a:pt x="3898" y="40323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578" y="2740406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37" y="0"/>
                  </a:moveTo>
                  <a:lnTo>
                    <a:pt x="3898" y="403225"/>
                  </a:lnTo>
                  <a:lnTo>
                    <a:pt x="0" y="1202944"/>
                  </a:lnTo>
                  <a:lnTo>
                    <a:pt x="700443" y="1607312"/>
                  </a:lnTo>
                  <a:lnTo>
                    <a:pt x="1391132" y="1204087"/>
                  </a:lnTo>
                  <a:lnTo>
                    <a:pt x="1394942" y="404368"/>
                  </a:lnTo>
                  <a:lnTo>
                    <a:pt x="694537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578" y="2740406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898" y="403225"/>
                  </a:moveTo>
                  <a:lnTo>
                    <a:pt x="694537" y="0"/>
                  </a:lnTo>
                  <a:lnTo>
                    <a:pt x="1394942" y="404368"/>
                  </a:lnTo>
                  <a:lnTo>
                    <a:pt x="1391132" y="1204087"/>
                  </a:lnTo>
                  <a:lnTo>
                    <a:pt x="700443" y="1607312"/>
                  </a:lnTo>
                  <a:lnTo>
                    <a:pt x="0" y="1202944"/>
                  </a:lnTo>
                  <a:lnTo>
                    <a:pt x="3898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7478" y="4016756"/>
              <a:ext cx="2128520" cy="2841625"/>
            </a:xfrm>
            <a:custGeom>
              <a:avLst/>
              <a:gdLst/>
              <a:ahLst/>
              <a:cxnLst/>
              <a:rect l="l" t="t" r="r" b="b"/>
              <a:pathLst>
                <a:path w="2128520" h="2841625">
                  <a:moveTo>
                    <a:pt x="3898" y="403225"/>
                  </a:moveTo>
                  <a:lnTo>
                    <a:pt x="694537" y="0"/>
                  </a:lnTo>
                  <a:lnTo>
                    <a:pt x="1394942" y="404368"/>
                  </a:lnTo>
                  <a:lnTo>
                    <a:pt x="1391132" y="1204087"/>
                  </a:lnTo>
                  <a:lnTo>
                    <a:pt x="700506" y="1607375"/>
                  </a:lnTo>
                  <a:lnTo>
                    <a:pt x="0" y="1202944"/>
                  </a:lnTo>
                  <a:lnTo>
                    <a:pt x="3898" y="403225"/>
                  </a:lnTo>
                  <a:close/>
                </a:path>
                <a:path w="2128520" h="2841625">
                  <a:moveTo>
                    <a:pt x="737336" y="1689112"/>
                  </a:moveTo>
                  <a:lnTo>
                    <a:pt x="1427962" y="1285875"/>
                  </a:lnTo>
                  <a:lnTo>
                    <a:pt x="2128367" y="1690281"/>
                  </a:lnTo>
                  <a:lnTo>
                    <a:pt x="2124557" y="2490012"/>
                  </a:lnTo>
                  <a:lnTo>
                    <a:pt x="1522996" y="2841242"/>
                  </a:lnTo>
                </a:path>
                <a:path w="2128520" h="2841625">
                  <a:moveTo>
                    <a:pt x="1343850" y="2841242"/>
                  </a:moveTo>
                  <a:lnTo>
                    <a:pt x="733399" y="2488844"/>
                  </a:lnTo>
                  <a:lnTo>
                    <a:pt x="737336" y="168911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9928" y="2749931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09928" y="2749931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6528" y="1454530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898" y="403225"/>
                  </a:moveTo>
                  <a:lnTo>
                    <a:pt x="694537" y="0"/>
                  </a:lnTo>
                  <a:lnTo>
                    <a:pt x="1394942" y="404368"/>
                  </a:lnTo>
                  <a:lnTo>
                    <a:pt x="1391132" y="1204087"/>
                  </a:lnTo>
                  <a:lnTo>
                    <a:pt x="700506" y="1607312"/>
                  </a:lnTo>
                  <a:lnTo>
                    <a:pt x="0" y="1202944"/>
                  </a:lnTo>
                  <a:lnTo>
                    <a:pt x="3898" y="40322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88301" y="4036187"/>
              <a:ext cx="1393825" cy="1607185"/>
            </a:xfrm>
            <a:custGeom>
              <a:avLst/>
              <a:gdLst/>
              <a:ahLst/>
              <a:cxnLst/>
              <a:rect l="l" t="t" r="r" b="b"/>
              <a:pathLst>
                <a:path w="1393825" h="1607185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699007" y="1606588"/>
                  </a:lnTo>
                  <a:lnTo>
                    <a:pt x="1389633" y="1203325"/>
                  </a:lnTo>
                  <a:lnTo>
                    <a:pt x="1393571" y="403606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88301" y="4036187"/>
              <a:ext cx="2136775" cy="2821940"/>
            </a:xfrm>
            <a:custGeom>
              <a:avLst/>
              <a:gdLst/>
              <a:ahLst/>
              <a:cxnLst/>
              <a:rect l="l" t="t" r="r" b="b"/>
              <a:pathLst>
                <a:path w="2136775" h="2821940">
                  <a:moveTo>
                    <a:pt x="3937" y="403225"/>
                  </a:moveTo>
                  <a:lnTo>
                    <a:pt x="694563" y="0"/>
                  </a:lnTo>
                  <a:lnTo>
                    <a:pt x="1393571" y="403606"/>
                  </a:lnTo>
                  <a:lnTo>
                    <a:pt x="1389633" y="1203325"/>
                  </a:lnTo>
                  <a:lnTo>
                    <a:pt x="699007" y="1606588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  <a:path w="2136775" h="2821940">
                  <a:moveTo>
                    <a:pt x="746887" y="1679613"/>
                  </a:moveTo>
                  <a:lnTo>
                    <a:pt x="1437513" y="1276350"/>
                  </a:lnTo>
                  <a:lnTo>
                    <a:pt x="2136521" y="1679981"/>
                  </a:lnTo>
                  <a:lnTo>
                    <a:pt x="2132583" y="2479713"/>
                  </a:lnTo>
                  <a:lnTo>
                    <a:pt x="1546656" y="2821811"/>
                  </a:lnTo>
                </a:path>
                <a:path w="2136775" h="2821940">
                  <a:moveTo>
                    <a:pt x="1336088" y="2821811"/>
                  </a:moveTo>
                  <a:lnTo>
                    <a:pt x="742950" y="2479332"/>
                  </a:lnTo>
                  <a:lnTo>
                    <a:pt x="746887" y="167961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1251" y="2759837"/>
              <a:ext cx="1393825" cy="1606550"/>
            </a:xfrm>
            <a:custGeom>
              <a:avLst/>
              <a:gdLst/>
              <a:ahLst/>
              <a:cxnLst/>
              <a:rect l="l" t="t" r="r" b="b"/>
              <a:pathLst>
                <a:path w="1393825" h="160655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699007" y="1606550"/>
                  </a:lnTo>
                  <a:lnTo>
                    <a:pt x="1389633" y="1203325"/>
                  </a:lnTo>
                  <a:lnTo>
                    <a:pt x="1393571" y="403605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31251" y="2759837"/>
              <a:ext cx="1393825" cy="1606550"/>
            </a:xfrm>
            <a:custGeom>
              <a:avLst/>
              <a:gdLst/>
              <a:ahLst/>
              <a:cxnLst/>
              <a:rect l="l" t="t" r="r" b="b"/>
              <a:pathLst>
                <a:path w="1393825" h="1606550">
                  <a:moveTo>
                    <a:pt x="3937" y="403225"/>
                  </a:moveTo>
                  <a:lnTo>
                    <a:pt x="694563" y="0"/>
                  </a:lnTo>
                  <a:lnTo>
                    <a:pt x="1393571" y="403605"/>
                  </a:lnTo>
                  <a:lnTo>
                    <a:pt x="1389633" y="1203325"/>
                  </a:lnTo>
                  <a:lnTo>
                    <a:pt x="699007" y="1606550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64676" y="4044691"/>
              <a:ext cx="679450" cy="1585595"/>
            </a:xfrm>
            <a:custGeom>
              <a:avLst/>
              <a:gdLst/>
              <a:ahLst/>
              <a:cxnLst/>
              <a:rect l="l" t="t" r="r" b="b"/>
              <a:pathLst>
                <a:path w="679450" h="1585595">
                  <a:moveTo>
                    <a:pt x="679323" y="0"/>
                  </a:moveTo>
                  <a:lnTo>
                    <a:pt x="3809" y="394339"/>
                  </a:lnTo>
                  <a:lnTo>
                    <a:pt x="0" y="1193169"/>
                  </a:lnTo>
                  <a:lnTo>
                    <a:pt x="679323" y="1585424"/>
                  </a:lnTo>
                  <a:lnTo>
                    <a:pt x="679323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64169" y="1500889"/>
              <a:ext cx="680085" cy="4129404"/>
            </a:xfrm>
            <a:custGeom>
              <a:avLst/>
              <a:gdLst/>
              <a:ahLst/>
              <a:cxnLst/>
              <a:rect l="l" t="t" r="r" b="b"/>
              <a:pathLst>
                <a:path w="680084" h="4129404">
                  <a:moveTo>
                    <a:pt x="4317" y="2938141"/>
                  </a:moveTo>
                  <a:lnTo>
                    <a:pt x="679830" y="2543802"/>
                  </a:lnTo>
                </a:path>
                <a:path w="680084" h="4129404">
                  <a:moveTo>
                    <a:pt x="679830" y="4129227"/>
                  </a:moveTo>
                  <a:lnTo>
                    <a:pt x="507" y="3736971"/>
                  </a:lnTo>
                  <a:lnTo>
                    <a:pt x="4317" y="2938141"/>
                  </a:lnTo>
                </a:path>
                <a:path w="680084" h="4129404">
                  <a:moveTo>
                    <a:pt x="4063" y="394839"/>
                  </a:moveTo>
                  <a:lnTo>
                    <a:pt x="679830" y="0"/>
                  </a:lnTo>
                </a:path>
                <a:path w="680084" h="4129404">
                  <a:moveTo>
                    <a:pt x="679830" y="1586686"/>
                  </a:moveTo>
                  <a:lnTo>
                    <a:pt x="0" y="1194177"/>
                  </a:lnTo>
                  <a:lnTo>
                    <a:pt x="4063" y="39483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200" y="333755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0" y="6185916"/>
                  </a:lnTo>
                  <a:lnTo>
                    <a:pt x="8229600" y="6185916"/>
                  </a:lnTo>
                  <a:lnTo>
                    <a:pt x="8229600" y="344424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199" y="333755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916"/>
                  </a:moveTo>
                  <a:lnTo>
                    <a:pt x="8229600" y="618591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916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61331" y="0"/>
              <a:ext cx="3679190" cy="678180"/>
            </a:xfrm>
            <a:custGeom>
              <a:avLst/>
              <a:gdLst/>
              <a:ahLst/>
              <a:cxnLst/>
              <a:rect l="l" t="t" r="r" b="b"/>
              <a:pathLst>
                <a:path w="3679190" h="678180">
                  <a:moveTo>
                    <a:pt x="0" y="678179"/>
                  </a:moveTo>
                  <a:lnTo>
                    <a:pt x="3678936" y="678179"/>
                  </a:lnTo>
                  <a:lnTo>
                    <a:pt x="3678936" y="0"/>
                  </a:lnTo>
                  <a:lnTo>
                    <a:pt x="0" y="0"/>
                  </a:lnTo>
                  <a:lnTo>
                    <a:pt x="0" y="6781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61331" y="0"/>
              <a:ext cx="3679190" cy="678180"/>
            </a:xfrm>
            <a:custGeom>
              <a:avLst/>
              <a:gdLst/>
              <a:ahLst/>
              <a:cxnLst/>
              <a:rect l="l" t="t" r="r" b="b"/>
              <a:pathLst>
                <a:path w="3679190" h="678180">
                  <a:moveTo>
                    <a:pt x="0" y="678179"/>
                  </a:moveTo>
                  <a:lnTo>
                    <a:pt x="3678936" y="678179"/>
                  </a:lnTo>
                  <a:lnTo>
                    <a:pt x="3678936" y="0"/>
                  </a:lnTo>
                </a:path>
                <a:path w="3679190" h="678180">
                  <a:moveTo>
                    <a:pt x="0" y="0"/>
                  </a:moveTo>
                  <a:lnTo>
                    <a:pt x="0" y="678179"/>
                  </a:lnTo>
                </a:path>
              </a:pathLst>
            </a:custGeom>
            <a:ln w="15240">
              <a:solidFill>
                <a:srgbClr val="6C6C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9724" y="0"/>
              <a:ext cx="3505200" cy="601980"/>
            </a:xfrm>
            <a:custGeom>
              <a:avLst/>
              <a:gdLst/>
              <a:ahLst/>
              <a:cxnLst/>
              <a:rect l="l" t="t" r="r" b="b"/>
              <a:pathLst>
                <a:path w="3505200" h="601980">
                  <a:moveTo>
                    <a:pt x="0" y="601979"/>
                  </a:moveTo>
                  <a:lnTo>
                    <a:pt x="3505200" y="601979"/>
                  </a:lnTo>
                  <a:lnTo>
                    <a:pt x="3505200" y="0"/>
                  </a:lnTo>
                  <a:lnTo>
                    <a:pt x="0" y="0"/>
                  </a:lnTo>
                  <a:lnTo>
                    <a:pt x="0" y="601979"/>
                  </a:lnTo>
                  <a:close/>
                </a:path>
              </a:pathLst>
            </a:custGeom>
            <a:solidFill>
              <a:srgbClr val="715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807077" y="292353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47028" y="4156075"/>
            <a:ext cx="209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F2F2F"/>
                </a:solidFill>
                <a:latin typeface="Times New Roman"/>
                <a:cs typeface="Times New Roman"/>
              </a:rPr>
              <a:t>Toplamı</a:t>
            </a:r>
            <a:r>
              <a:rPr sz="1800" b="1" spc="-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değerlendir:  </a:t>
            </a:r>
            <a:r>
              <a:rPr sz="18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b+b+…+b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= b</a:t>
            </a:r>
            <a:r>
              <a:rPr sz="1800" b="1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(n-1)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31890" y="5221604"/>
            <a:ext cx="283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Çünkü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n-1&lt;n, 2b(n-1)/n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&lt;</a:t>
            </a:r>
            <a:r>
              <a:rPr sz="1800" b="1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2b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21765" y="988821"/>
            <a:ext cx="57721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AC0000"/>
                </a:solidFill>
                <a:latin typeface="Calibri"/>
                <a:cs typeface="Calibri"/>
              </a:rPr>
              <a:t>Quicksort Analizi: Ortalama</a:t>
            </a:r>
            <a:r>
              <a:rPr sz="3200" spc="-2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AC0000"/>
                </a:solidFill>
                <a:latin typeface="Calibri"/>
                <a:cs typeface="Calibri"/>
              </a:rPr>
              <a:t>Durum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99695" y="2269638"/>
            <a:ext cx="2287905" cy="3018790"/>
          </a:xfrm>
          <a:custGeom>
            <a:avLst/>
            <a:gdLst/>
            <a:ahLst/>
            <a:cxnLst/>
            <a:rect l="l" t="t" r="r" b="b"/>
            <a:pathLst>
              <a:path w="2287904" h="3018790">
                <a:moveTo>
                  <a:pt x="0" y="0"/>
                </a:moveTo>
                <a:lnTo>
                  <a:pt x="213621" y="0"/>
                </a:lnTo>
              </a:path>
              <a:path w="2287904" h="3018790">
                <a:moveTo>
                  <a:pt x="0" y="1005873"/>
                </a:moveTo>
                <a:lnTo>
                  <a:pt x="213621" y="1005873"/>
                </a:lnTo>
              </a:path>
              <a:path w="2287904" h="3018790">
                <a:moveTo>
                  <a:pt x="1894734" y="1005873"/>
                </a:moveTo>
                <a:lnTo>
                  <a:pt x="2109215" y="1005873"/>
                </a:lnTo>
              </a:path>
              <a:path w="2287904" h="3018790">
                <a:moveTo>
                  <a:pt x="0" y="2012492"/>
                </a:moveTo>
                <a:lnTo>
                  <a:pt x="397405" y="2012492"/>
                </a:lnTo>
              </a:path>
              <a:path w="2287904" h="3018790">
                <a:moveTo>
                  <a:pt x="1905329" y="2012492"/>
                </a:moveTo>
                <a:lnTo>
                  <a:pt x="2287328" y="2012492"/>
                </a:lnTo>
              </a:path>
              <a:path w="2287904" h="3018790">
                <a:moveTo>
                  <a:pt x="0" y="3018309"/>
                </a:moveTo>
                <a:lnTo>
                  <a:pt x="397405" y="3018309"/>
                </a:lnTo>
              </a:path>
            </a:pathLst>
          </a:custGeom>
          <a:ln w="14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601967" y="5304991"/>
            <a:ext cx="1879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05211" y="3293310"/>
            <a:ext cx="1879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10419" y="3293310"/>
            <a:ext cx="1879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10419" y="2287465"/>
            <a:ext cx="1879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57244" y="2920318"/>
            <a:ext cx="116776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i="1" dirty="0">
                <a:latin typeface="Times New Roman"/>
                <a:cs typeface="Times New Roman"/>
              </a:rPr>
              <a:t>b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260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</a:t>
            </a:r>
            <a:r>
              <a:rPr sz="3350" spc="-50" dirty="0">
                <a:latin typeface="Symbol"/>
                <a:cs typeface="Symbol"/>
              </a:rPr>
              <a:t></a:t>
            </a:r>
            <a:r>
              <a:rPr sz="2550" i="1" spc="-50" dirty="0">
                <a:latin typeface="Times New Roman"/>
                <a:cs typeface="Times New Roman"/>
              </a:rPr>
              <a:t>n</a:t>
            </a:r>
            <a:r>
              <a:rPr sz="3350" spc="-50" dirty="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5682" y="1913612"/>
            <a:ext cx="902969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i="1" dirty="0">
                <a:latin typeface="Times New Roman"/>
                <a:cs typeface="Times New Roman"/>
              </a:rPr>
              <a:t>T </a:t>
            </a:r>
            <a:r>
              <a:rPr sz="3350" spc="-114" dirty="0">
                <a:latin typeface="Symbol"/>
                <a:cs typeface="Symbol"/>
              </a:rPr>
              <a:t></a:t>
            </a:r>
            <a:r>
              <a:rPr sz="2550" i="1" spc="-114" dirty="0">
                <a:latin typeface="Times New Roman"/>
                <a:cs typeface="Times New Roman"/>
              </a:rPr>
              <a:t>n</a:t>
            </a:r>
            <a:r>
              <a:rPr sz="3350" spc="-114" dirty="0">
                <a:latin typeface="Symbol"/>
                <a:cs typeface="Symbol"/>
              </a:rPr>
              <a:t></a:t>
            </a:r>
            <a:r>
              <a:rPr sz="3350" spc="-65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52909" y="2941815"/>
            <a:ext cx="372745" cy="610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800" spc="2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57373" y="2941815"/>
            <a:ext cx="372745" cy="610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800" spc="2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57373" y="1935339"/>
            <a:ext cx="372745" cy="610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800" spc="2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33373" y="4932007"/>
            <a:ext cx="158877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dirty="0">
                <a:latin typeface="Symbol"/>
                <a:cs typeface="Symbol"/>
              </a:rPr>
              <a:t></a:t>
            </a:r>
            <a:r>
              <a:rPr sz="2550" dirty="0">
                <a:latin typeface="Times New Roman"/>
                <a:cs typeface="Times New Roman"/>
              </a:rPr>
              <a:t> </a:t>
            </a:r>
            <a:r>
              <a:rPr sz="2550" spc="15" dirty="0">
                <a:latin typeface="Times New Roman"/>
                <a:cs typeface="Times New Roman"/>
              </a:rPr>
              <a:t>2</a:t>
            </a:r>
            <a:r>
              <a:rPr sz="2550" i="1" spc="15" dirty="0">
                <a:latin typeface="Times New Roman"/>
                <a:cs typeface="Times New Roman"/>
              </a:rPr>
              <a:t>b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310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</a:t>
            </a:r>
            <a:r>
              <a:rPr sz="3350" spc="-50" dirty="0">
                <a:latin typeface="Symbol"/>
                <a:cs typeface="Symbol"/>
              </a:rPr>
              <a:t></a:t>
            </a:r>
            <a:r>
              <a:rPr sz="2550" i="1" spc="-50" dirty="0">
                <a:latin typeface="Times New Roman"/>
                <a:cs typeface="Times New Roman"/>
              </a:rPr>
              <a:t>n</a:t>
            </a:r>
            <a:r>
              <a:rPr sz="3350" spc="-50" dirty="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56316" y="5036427"/>
            <a:ext cx="70993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k </a:t>
            </a:r>
            <a:r>
              <a:rPr sz="2550" spc="-120" dirty="0">
                <a:latin typeface="Times New Roman"/>
                <a:cs typeface="Times New Roman"/>
              </a:rPr>
              <a:t>lg</a:t>
            </a:r>
            <a:r>
              <a:rPr sz="2550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59289" y="4168078"/>
            <a:ext cx="742315" cy="10668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1135"/>
              </a:spcBef>
            </a:pPr>
            <a:r>
              <a:rPr sz="2550" i="1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040"/>
              </a:spcBef>
              <a:tabLst>
                <a:tab pos="363220" algn="l"/>
              </a:tabLst>
            </a:pPr>
            <a:r>
              <a:rPr sz="3825" baseline="-37037" dirty="0">
                <a:latin typeface="Symbol"/>
                <a:cs typeface="Symbol"/>
              </a:rPr>
              <a:t></a:t>
            </a:r>
            <a:r>
              <a:rPr sz="3825" baseline="-37037" dirty="0">
                <a:latin typeface="Times New Roman"/>
                <a:cs typeface="Times New Roman"/>
              </a:rPr>
              <a:t>	</a:t>
            </a:r>
            <a:r>
              <a:rPr sz="2550" spc="60" dirty="0">
                <a:latin typeface="Times New Roman"/>
                <a:cs typeface="Times New Roman"/>
              </a:rPr>
              <a:t>2</a:t>
            </a:r>
            <a:r>
              <a:rPr sz="2550" i="1" spc="60" dirty="0">
                <a:latin typeface="Times New Roman"/>
                <a:cs typeface="Times New Roman"/>
              </a:rPr>
              <a:t>a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99708" y="3926162"/>
            <a:ext cx="2148840" cy="7880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0995">
              <a:lnSpc>
                <a:spcPts val="3465"/>
              </a:lnSpc>
              <a:spcBef>
                <a:spcPts val="125"/>
              </a:spcBef>
            </a:pPr>
            <a:r>
              <a:rPr sz="2550" spc="60" dirty="0">
                <a:latin typeface="Times New Roman"/>
                <a:cs typeface="Times New Roman"/>
              </a:rPr>
              <a:t>(</a:t>
            </a:r>
            <a:r>
              <a:rPr sz="2550" i="1" spc="60" dirty="0">
                <a:latin typeface="Times New Roman"/>
                <a:cs typeface="Times New Roman"/>
              </a:rPr>
              <a:t>n</a:t>
            </a:r>
            <a:r>
              <a:rPr sz="2550" i="1" spc="-11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</a:t>
            </a:r>
            <a:r>
              <a:rPr sz="2550" spc="-390" dirty="0">
                <a:latin typeface="Times New Roman"/>
                <a:cs typeface="Times New Roman"/>
              </a:rPr>
              <a:t> </a:t>
            </a:r>
            <a:r>
              <a:rPr sz="2550" spc="-70" dirty="0">
                <a:latin typeface="Times New Roman"/>
                <a:cs typeface="Times New Roman"/>
              </a:rPr>
              <a:t>1)</a:t>
            </a:r>
            <a:r>
              <a:rPr sz="2550" spc="-150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</a:t>
            </a:r>
            <a:r>
              <a:rPr sz="3350" spc="-50" dirty="0">
                <a:latin typeface="Symbol"/>
                <a:cs typeface="Symbol"/>
              </a:rPr>
              <a:t></a:t>
            </a:r>
            <a:r>
              <a:rPr sz="2550" i="1" spc="-50" dirty="0">
                <a:latin typeface="Times New Roman"/>
                <a:cs typeface="Times New Roman"/>
              </a:rPr>
              <a:t>n</a:t>
            </a:r>
            <a:r>
              <a:rPr sz="3350" spc="-50" dirty="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  <a:p>
            <a:pPr marL="12700">
              <a:lnSpc>
                <a:spcPts val="2505"/>
              </a:lnSpc>
            </a:pPr>
            <a:r>
              <a:rPr sz="2550" i="1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07973" y="3813917"/>
            <a:ext cx="68834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0040" indent="-282575">
              <a:lnSpc>
                <a:spcPct val="100000"/>
              </a:lnSpc>
              <a:spcBef>
                <a:spcPts val="105"/>
              </a:spcBef>
              <a:buFont typeface="Symbol"/>
              <a:buChar char=""/>
              <a:tabLst>
                <a:tab pos="320675" algn="l"/>
              </a:tabLst>
            </a:pPr>
            <a:r>
              <a:rPr sz="2550" spc="20" dirty="0">
                <a:latin typeface="Times New Roman"/>
                <a:cs typeface="Times New Roman"/>
              </a:rPr>
              <a:t>2</a:t>
            </a:r>
            <a:r>
              <a:rPr sz="2550" i="1" spc="20" dirty="0">
                <a:latin typeface="Times New Roman"/>
                <a:cs typeface="Times New Roman"/>
              </a:rPr>
              <a:t>b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56316" y="4030582"/>
            <a:ext cx="70993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k </a:t>
            </a:r>
            <a:r>
              <a:rPr sz="2550" spc="-120" dirty="0">
                <a:latin typeface="Times New Roman"/>
                <a:cs typeface="Times New Roman"/>
              </a:rPr>
              <a:t>lg</a:t>
            </a:r>
            <a:r>
              <a:rPr sz="2550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59289" y="3813917"/>
            <a:ext cx="74231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63220" algn="l"/>
              </a:tabLst>
            </a:pPr>
            <a:r>
              <a:rPr sz="3825" baseline="-37037" dirty="0">
                <a:latin typeface="Symbol"/>
                <a:cs typeface="Symbol"/>
              </a:rPr>
              <a:t></a:t>
            </a:r>
            <a:r>
              <a:rPr sz="3825" baseline="-37037" dirty="0">
                <a:latin typeface="Times New Roman"/>
                <a:cs typeface="Times New Roman"/>
              </a:rPr>
              <a:t>	</a:t>
            </a:r>
            <a:r>
              <a:rPr sz="2550" spc="60" dirty="0">
                <a:latin typeface="Times New Roman"/>
                <a:cs typeface="Times New Roman"/>
              </a:rPr>
              <a:t>2</a:t>
            </a:r>
            <a:r>
              <a:rPr sz="2550" i="1" spc="60" dirty="0">
                <a:latin typeface="Times New Roman"/>
                <a:cs typeface="Times New Roman"/>
              </a:rPr>
              <a:t>a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73220" y="3024737"/>
            <a:ext cx="88138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spc="-10" dirty="0">
                <a:latin typeface="Times New Roman"/>
                <a:cs typeface="Times New Roman"/>
              </a:rPr>
              <a:t>ak </a:t>
            </a:r>
            <a:r>
              <a:rPr sz="2550" spc="-120" dirty="0">
                <a:latin typeface="Times New Roman"/>
                <a:cs typeface="Times New Roman"/>
              </a:rPr>
              <a:t>lg</a:t>
            </a:r>
            <a:r>
              <a:rPr sz="2550" spc="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274704" y="1913612"/>
            <a:ext cx="246062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i="1" spc="-10" dirty="0">
                <a:latin typeface="Times New Roman"/>
                <a:cs typeface="Times New Roman"/>
              </a:rPr>
              <a:t>ak </a:t>
            </a:r>
            <a:r>
              <a:rPr sz="2550" spc="-120" dirty="0">
                <a:latin typeface="Times New Roman"/>
                <a:cs typeface="Times New Roman"/>
              </a:rPr>
              <a:t>lg </a:t>
            </a:r>
            <a:r>
              <a:rPr sz="2550" i="1" dirty="0">
                <a:latin typeface="Times New Roman"/>
                <a:cs typeface="Times New Roman"/>
              </a:rPr>
              <a:t>k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dirty="0">
                <a:latin typeface="Times New Roman"/>
                <a:cs typeface="Times New Roman"/>
              </a:rPr>
              <a:t> </a:t>
            </a:r>
            <a:r>
              <a:rPr sz="2550" i="1" spc="75" dirty="0">
                <a:latin typeface="Times New Roman"/>
                <a:cs typeface="Times New Roman"/>
              </a:rPr>
              <a:t>b</a:t>
            </a:r>
            <a:r>
              <a:rPr sz="3350" spc="75" dirty="0">
                <a:latin typeface="Symbol"/>
                <a:cs typeface="Symbol"/>
              </a:rPr>
              <a:t></a:t>
            </a:r>
            <a:r>
              <a:rPr sz="2550" spc="75" dirty="0">
                <a:latin typeface="Symbol"/>
                <a:cs typeface="Symbol"/>
              </a:rPr>
              <a:t></a:t>
            </a:r>
            <a:r>
              <a:rPr sz="2550" spc="-400" dirty="0">
                <a:latin typeface="Times New Roman"/>
                <a:cs typeface="Times New Roman"/>
              </a:rPr>
              <a:t> </a:t>
            </a:r>
            <a:r>
              <a:rPr sz="2550" spc="-50" dirty="0">
                <a:latin typeface="Symbol"/>
                <a:cs typeface="Symbol"/>
              </a:rPr>
              <a:t></a:t>
            </a:r>
            <a:r>
              <a:rPr sz="3350" spc="-50" dirty="0">
                <a:latin typeface="Symbol"/>
                <a:cs typeface="Symbol"/>
              </a:rPr>
              <a:t></a:t>
            </a:r>
            <a:r>
              <a:rPr sz="2550" i="1" spc="-50" dirty="0">
                <a:latin typeface="Times New Roman"/>
                <a:cs typeface="Times New Roman"/>
              </a:rPr>
              <a:t>n</a:t>
            </a:r>
            <a:r>
              <a:rPr sz="3350" spc="-50" dirty="0">
                <a:latin typeface="Symbol"/>
                <a:cs typeface="Symbol"/>
              </a:rPr>
              <a:t>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41185" y="4953505"/>
            <a:ext cx="372745" cy="8001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410"/>
              </a:lnSpc>
              <a:spcBef>
                <a:spcPts val="135"/>
              </a:spcBef>
            </a:pPr>
            <a:r>
              <a:rPr sz="3800" spc="2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46990">
              <a:lnSpc>
                <a:spcPts val="1650"/>
              </a:lnSpc>
            </a:pPr>
            <a:r>
              <a:rPr sz="1500" i="1" spc="-5" dirty="0">
                <a:latin typeface="Times New Roman"/>
                <a:cs typeface="Times New Roman"/>
              </a:rPr>
              <a:t>k</a:t>
            </a:r>
            <a:r>
              <a:rPr sz="1500" i="1" spc="-19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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976665" y="3815700"/>
            <a:ext cx="33401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n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941185" y="3947660"/>
            <a:ext cx="372745" cy="11277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410"/>
              </a:lnSpc>
              <a:spcBef>
                <a:spcPts val="135"/>
              </a:spcBef>
            </a:pPr>
            <a:r>
              <a:rPr sz="3800" spc="2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46990">
              <a:lnSpc>
                <a:spcPts val="1650"/>
              </a:lnSpc>
            </a:pPr>
            <a:r>
              <a:rPr sz="1500" i="1" spc="-5" dirty="0">
                <a:latin typeface="Times New Roman"/>
                <a:cs typeface="Times New Roman"/>
              </a:rPr>
              <a:t>k</a:t>
            </a:r>
            <a:r>
              <a:rPr sz="1500" i="1" spc="-22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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785"/>
              </a:spcBef>
            </a:pPr>
            <a:r>
              <a:rPr sz="1500" i="1" spc="-5" dirty="0">
                <a:latin typeface="Times New Roman"/>
                <a:cs typeface="Times New Roman"/>
              </a:rPr>
              <a:t>n</a:t>
            </a:r>
            <a:r>
              <a:rPr sz="1500" i="1" spc="-32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097349" y="2674904"/>
            <a:ext cx="950594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825" baseline="-59912" dirty="0">
                <a:latin typeface="Symbol"/>
                <a:cs typeface="Symbol"/>
              </a:rPr>
              <a:t></a:t>
            </a:r>
            <a:r>
              <a:rPr sz="3825" baseline="-59912" dirty="0">
                <a:latin typeface="Times New Roman"/>
                <a:cs typeface="Times New Roman"/>
              </a:rPr>
              <a:t> </a:t>
            </a:r>
            <a:r>
              <a:rPr sz="3825" baseline="-22875" dirty="0">
                <a:latin typeface="Times New Roman"/>
                <a:cs typeface="Times New Roman"/>
              </a:rPr>
              <a:t>2</a:t>
            </a:r>
            <a:r>
              <a:rPr sz="3825" spc="277" baseline="-2287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n </a:t>
            </a:r>
            <a:r>
              <a:rPr sz="1500" spc="-20" dirty="0">
                <a:latin typeface="Symbol"/>
                <a:cs typeface="Symbol"/>
              </a:rPr>
              <a:t></a:t>
            </a:r>
            <a:r>
              <a:rPr sz="1500" spc="-2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687558" y="3488454"/>
            <a:ext cx="3365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k</a:t>
            </a:r>
            <a:r>
              <a:rPr sz="1500" i="1" spc="-200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Symbol"/>
                <a:cs typeface="Symbol"/>
              </a:rPr>
              <a:t></a:t>
            </a:r>
            <a:r>
              <a:rPr sz="1500" spc="-2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59289" y="2674904"/>
            <a:ext cx="99314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65760" algn="l"/>
              </a:tabLst>
            </a:pPr>
            <a:r>
              <a:rPr sz="3825" baseline="-59912" dirty="0">
                <a:latin typeface="Symbol"/>
                <a:cs typeface="Symbol"/>
              </a:rPr>
              <a:t></a:t>
            </a:r>
            <a:r>
              <a:rPr sz="3825" baseline="-59912" dirty="0">
                <a:latin typeface="Times New Roman"/>
                <a:cs typeface="Times New Roman"/>
              </a:rPr>
              <a:t>	</a:t>
            </a:r>
            <a:r>
              <a:rPr sz="3825" baseline="-22875" dirty="0">
                <a:latin typeface="Times New Roman"/>
                <a:cs typeface="Times New Roman"/>
              </a:rPr>
              <a:t>2 </a:t>
            </a:r>
            <a:r>
              <a:rPr sz="1500" i="1" spc="-5" dirty="0">
                <a:latin typeface="Times New Roman"/>
                <a:cs typeface="Times New Roman"/>
              </a:rPr>
              <a:t>n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92853" y="3488454"/>
            <a:ext cx="33591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k</a:t>
            </a:r>
            <a:r>
              <a:rPr sz="1500" i="1" spc="-19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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87138" y="1564782"/>
            <a:ext cx="83756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825" baseline="-22875" dirty="0">
                <a:latin typeface="Times New Roman"/>
                <a:cs typeface="Times New Roman"/>
              </a:rPr>
              <a:t>2 </a:t>
            </a:r>
            <a:r>
              <a:rPr sz="1500" i="1" spc="-5" dirty="0">
                <a:latin typeface="Times New Roman"/>
                <a:cs typeface="Times New Roman"/>
              </a:rPr>
              <a:t>n 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1500" spc="130" dirty="0">
                <a:latin typeface="Times New Roman"/>
                <a:cs typeface="Times New Roman"/>
              </a:rPr>
              <a:t> </a:t>
            </a:r>
            <a:r>
              <a:rPr sz="5025" spc="-419" baseline="-45605" dirty="0">
                <a:latin typeface="Symbol"/>
                <a:cs typeface="Symbol"/>
              </a:rPr>
              <a:t></a:t>
            </a:r>
            <a:endParaRPr sz="5025" baseline="-45605">
              <a:latin typeface="Symbol"/>
              <a:cs typeface="Symbo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792853" y="2481749"/>
            <a:ext cx="33591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k</a:t>
            </a:r>
            <a:r>
              <a:rPr sz="1500" i="1" spc="-19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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091173" y="3136772"/>
            <a:ext cx="1381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F2F2F"/>
                </a:solidFill>
                <a:latin typeface="Times New Roman"/>
                <a:cs typeface="Times New Roman"/>
              </a:rPr>
              <a:t>Toplamı</a:t>
            </a:r>
            <a:r>
              <a:rPr sz="1800" b="1" spc="-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dağıt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539866" y="1944370"/>
            <a:ext cx="190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F2F2F"/>
                </a:solidFill>
                <a:latin typeface="Times New Roman"/>
                <a:cs typeface="Times New Roman"/>
              </a:rPr>
              <a:t>Yineleme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ile</a:t>
            </a:r>
            <a:r>
              <a:rPr sz="1800" b="1" spc="-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çözüm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7826" y="206502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108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9628" y="3680841"/>
            <a:ext cx="2094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İspat:T(n) </a:t>
            </a:r>
            <a:r>
              <a:rPr sz="1800" dirty="0">
                <a:solidFill>
                  <a:srgbClr val="2F2F2F"/>
                </a:solidFill>
                <a:latin typeface="Symbol"/>
                <a:cs typeface="Symbol"/>
              </a:rPr>
              <a:t></a:t>
            </a:r>
            <a:r>
              <a:rPr sz="18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lg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n +</a:t>
            </a:r>
            <a:r>
              <a:rPr sz="1800" spc="-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1765" y="985773"/>
            <a:ext cx="6480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Calibri"/>
                <a:cs typeface="Calibri"/>
              </a:rPr>
              <a:t>Quicksort </a:t>
            </a:r>
            <a:r>
              <a:rPr sz="3600" b="0" dirty="0">
                <a:latin typeface="Calibri"/>
                <a:cs typeface="Calibri"/>
              </a:rPr>
              <a:t>Analizi: </a:t>
            </a:r>
            <a:r>
              <a:rPr sz="3600" b="0" spc="-10" dirty="0">
                <a:latin typeface="Calibri"/>
                <a:cs typeface="Calibri"/>
              </a:rPr>
              <a:t>Ortalama</a:t>
            </a:r>
            <a:r>
              <a:rPr sz="3600" b="0" spc="-1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Durum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9364" y="1917281"/>
            <a:ext cx="4805680" cy="2169795"/>
          </a:xfrm>
          <a:custGeom>
            <a:avLst/>
            <a:gdLst/>
            <a:ahLst/>
            <a:cxnLst/>
            <a:rect l="l" t="t" r="r" b="b"/>
            <a:pathLst>
              <a:path w="4805680" h="2169795">
                <a:moveTo>
                  <a:pt x="0" y="0"/>
                </a:moveTo>
                <a:lnTo>
                  <a:pt x="291409" y="0"/>
                </a:lnTo>
              </a:path>
              <a:path w="4805680" h="2169795">
                <a:moveTo>
                  <a:pt x="3612206" y="0"/>
                </a:moveTo>
                <a:lnTo>
                  <a:pt x="3765158" y="0"/>
                </a:lnTo>
              </a:path>
              <a:path w="4805680" h="2169795">
                <a:moveTo>
                  <a:pt x="4668368" y="0"/>
                </a:moveTo>
                <a:lnTo>
                  <a:pt x="4805505" y="0"/>
                </a:lnTo>
              </a:path>
              <a:path w="4805680" h="2169795">
                <a:moveTo>
                  <a:pt x="142418" y="744259"/>
                </a:moveTo>
                <a:lnTo>
                  <a:pt x="433800" y="744259"/>
                </a:lnTo>
              </a:path>
              <a:path w="4805680" h="2169795">
                <a:moveTo>
                  <a:pt x="599945" y="744259"/>
                </a:moveTo>
                <a:lnTo>
                  <a:pt x="752907" y="744259"/>
                </a:lnTo>
              </a:path>
              <a:path w="4805680" h="2169795">
                <a:moveTo>
                  <a:pt x="1656107" y="744259"/>
                </a:moveTo>
                <a:lnTo>
                  <a:pt x="1793244" y="744259"/>
                </a:lnTo>
              </a:path>
              <a:path w="4805680" h="2169795">
                <a:moveTo>
                  <a:pt x="870250" y="1471399"/>
                </a:moveTo>
                <a:lnTo>
                  <a:pt x="1031133" y="1471399"/>
                </a:lnTo>
              </a:path>
              <a:path w="4805680" h="2169795">
                <a:moveTo>
                  <a:pt x="2379356" y="2169555"/>
                </a:moveTo>
                <a:lnTo>
                  <a:pt x="2540220" y="2169555"/>
                </a:lnTo>
              </a:path>
            </a:pathLst>
          </a:custGeom>
          <a:ln w="105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34076" y="2396778"/>
            <a:ext cx="32194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spc="-195" dirty="0">
                <a:latin typeface="Symbol"/>
                <a:cs typeface="Symbol"/>
              </a:rPr>
              <a:t></a:t>
            </a:r>
            <a:r>
              <a:rPr sz="1850" i="1" spc="160" dirty="0">
                <a:latin typeface="Times New Roman"/>
                <a:cs typeface="Times New Roman"/>
              </a:rPr>
              <a:t>n</a:t>
            </a:r>
            <a:r>
              <a:rPr sz="2450" spc="-200" dirty="0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1057" y="1926582"/>
            <a:ext cx="14541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i="1" spc="15" dirty="0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106" y="4096166"/>
            <a:ext cx="14541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latin typeface="Times New Roman"/>
                <a:cs typeface="Times New Roman"/>
              </a:rPr>
              <a:t>4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8019" y="3398009"/>
            <a:ext cx="14541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latin typeface="Times New Roman"/>
                <a:cs typeface="Times New Roman"/>
              </a:rPr>
              <a:t>4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6217" y="2313881"/>
            <a:ext cx="1647189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66090" algn="l"/>
                <a:tab pos="1514475" algn="l"/>
              </a:tabLst>
            </a:pPr>
            <a:r>
              <a:rPr sz="1850" spc="100" dirty="0">
                <a:latin typeface="Times New Roman"/>
                <a:cs typeface="Times New Roman"/>
              </a:rPr>
              <a:t>2</a:t>
            </a:r>
            <a:r>
              <a:rPr sz="1850" i="1" spc="15" dirty="0">
                <a:latin typeface="Times New Roman"/>
                <a:cs typeface="Times New Roman"/>
              </a:rPr>
              <a:t>a</a:t>
            </a:r>
            <a:r>
              <a:rPr sz="1850" i="1" dirty="0">
                <a:latin typeface="Times New Roman"/>
                <a:cs typeface="Times New Roman"/>
              </a:rPr>
              <a:t>	</a:t>
            </a:r>
            <a:r>
              <a:rPr sz="1850" spc="15" dirty="0">
                <a:latin typeface="Times New Roman"/>
                <a:cs typeface="Times New Roman"/>
              </a:rPr>
              <a:t>1</a:t>
            </a:r>
            <a:r>
              <a:rPr sz="1850" dirty="0">
                <a:latin typeface="Times New Roman"/>
                <a:cs typeface="Times New Roman"/>
              </a:rPr>
              <a:t>	</a:t>
            </a:r>
            <a:r>
              <a:rPr sz="1850" spc="1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3521" y="2459483"/>
            <a:ext cx="113601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2830" algn="l"/>
              </a:tabLst>
            </a:pPr>
            <a:r>
              <a:rPr sz="1100" spc="-5" dirty="0">
                <a:latin typeface="Times New Roman"/>
                <a:cs typeface="Times New Roman"/>
              </a:rPr>
              <a:t>2	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5754" y="1715223"/>
            <a:ext cx="113601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2830" algn="l"/>
              </a:tabLst>
            </a:pPr>
            <a:r>
              <a:rPr sz="1100" spc="-5" dirty="0">
                <a:latin typeface="Times New Roman"/>
                <a:cs typeface="Times New Roman"/>
              </a:rPr>
              <a:t>2	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0689" y="4126458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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7117" y="3919641"/>
            <a:ext cx="1640839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36065" algn="l"/>
              </a:tabLst>
            </a:pPr>
            <a:r>
              <a:rPr sz="1850" spc="10" dirty="0">
                <a:latin typeface="Symbol"/>
                <a:cs typeface="Symbol"/>
              </a:rPr>
              <a:t></a:t>
            </a:r>
            <a:r>
              <a:rPr sz="1850" spc="10" dirty="0">
                <a:latin typeface="Times New Roman"/>
                <a:cs typeface="Times New Roman"/>
              </a:rPr>
              <a:t>	</a:t>
            </a:r>
            <a:r>
              <a:rPr sz="1850" spc="10" dirty="0">
                <a:latin typeface="Symbol"/>
                <a:cs typeface="Symbol"/>
              </a:rPr>
              <a:t>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7117" y="4126458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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9762" y="3822084"/>
            <a:ext cx="312356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latin typeface="Symbol"/>
                <a:cs typeface="Symbol"/>
              </a:rPr>
              <a:t></a:t>
            </a:r>
            <a:r>
              <a:rPr sz="1850" spc="204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an</a:t>
            </a:r>
            <a:r>
              <a:rPr sz="1850" i="1" spc="-114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lg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</a:t>
            </a:r>
            <a:r>
              <a:rPr sz="1850" i="1" spc="-7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b</a:t>
            </a:r>
            <a:r>
              <a:rPr sz="1850" i="1" spc="-7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2775" spc="15" baseline="33033" dirty="0">
                <a:latin typeface="Symbol"/>
                <a:cs typeface="Symbol"/>
              </a:rPr>
              <a:t></a:t>
            </a:r>
            <a:r>
              <a:rPr sz="2775" spc="-337" baseline="33033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Symbol"/>
                <a:cs typeface="Symbol"/>
              </a:rPr>
              <a:t></a:t>
            </a:r>
            <a:r>
              <a:rPr sz="2450" spc="20" dirty="0">
                <a:latin typeface="Symbol"/>
                <a:cs typeface="Symbol"/>
              </a:rPr>
              <a:t></a:t>
            </a:r>
            <a:r>
              <a:rPr sz="1850" i="1" spc="20" dirty="0">
                <a:latin typeface="Times New Roman"/>
                <a:cs typeface="Times New Roman"/>
              </a:rPr>
              <a:t>n</a:t>
            </a:r>
            <a:r>
              <a:rPr sz="2450" spc="20" dirty="0">
                <a:latin typeface="Symbol"/>
                <a:cs typeface="Symbol"/>
              </a:rPr>
              <a:t></a:t>
            </a:r>
            <a:r>
              <a:rPr sz="1850" spc="20" dirty="0">
                <a:latin typeface="Symbol"/>
                <a:cs typeface="Symbol"/>
              </a:rPr>
              <a:t></a:t>
            </a:r>
            <a:r>
              <a:rPr sz="1850" spc="-100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b</a:t>
            </a:r>
            <a:r>
              <a:rPr sz="1850" i="1" spc="-65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</a:t>
            </a:r>
            <a:r>
              <a:rPr sz="1850" spc="90" dirty="0">
                <a:latin typeface="Times New Roman"/>
                <a:cs typeface="Times New Roman"/>
              </a:rPr>
              <a:t> </a:t>
            </a:r>
            <a:r>
              <a:rPr sz="2775" i="1" spc="22" baseline="37537" dirty="0">
                <a:latin typeface="Times New Roman"/>
                <a:cs typeface="Times New Roman"/>
              </a:rPr>
              <a:t>a</a:t>
            </a:r>
            <a:r>
              <a:rPr sz="2775" i="1" spc="97" baseline="37537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</a:t>
            </a:r>
            <a:r>
              <a:rPr sz="1850" i="1" spc="-225" dirty="0">
                <a:latin typeface="Times New Roman"/>
                <a:cs typeface="Times New Roman"/>
              </a:rPr>
              <a:t> </a:t>
            </a:r>
            <a:r>
              <a:rPr sz="2775" spc="15" baseline="33033" dirty="0">
                <a:latin typeface="Symbol"/>
                <a:cs typeface="Symbol"/>
              </a:rPr>
              <a:t></a:t>
            </a:r>
            <a:endParaRPr sz="2775" baseline="33033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9762" y="3123917"/>
            <a:ext cx="268859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latin typeface="Symbol"/>
                <a:cs typeface="Symbol"/>
              </a:rPr>
              <a:t>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an </a:t>
            </a:r>
            <a:r>
              <a:rPr sz="1850" spc="5" dirty="0">
                <a:latin typeface="Times New Roman"/>
                <a:cs typeface="Times New Roman"/>
              </a:rPr>
              <a:t>lg </a:t>
            </a:r>
            <a:r>
              <a:rPr sz="1850" i="1" spc="15" dirty="0">
                <a:latin typeface="Times New Roman"/>
                <a:cs typeface="Times New Roman"/>
              </a:rPr>
              <a:t>n </a:t>
            </a:r>
            <a:r>
              <a:rPr sz="1850" spc="15" dirty="0">
                <a:latin typeface="Symbol"/>
                <a:cs typeface="Symbol"/>
              </a:rPr>
              <a:t>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2775" i="1" spc="22" baseline="37537" dirty="0">
                <a:latin typeface="Times New Roman"/>
                <a:cs typeface="Times New Roman"/>
              </a:rPr>
              <a:t>a </a:t>
            </a:r>
            <a:r>
              <a:rPr sz="1850" i="1" spc="15" dirty="0">
                <a:latin typeface="Times New Roman"/>
                <a:cs typeface="Times New Roman"/>
              </a:rPr>
              <a:t>n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Times New Roman"/>
                <a:cs typeface="Times New Roman"/>
              </a:rPr>
              <a:t>2</a:t>
            </a:r>
            <a:r>
              <a:rPr sz="1850" i="1" spc="25" dirty="0">
                <a:latin typeface="Times New Roman"/>
                <a:cs typeface="Times New Roman"/>
              </a:rPr>
              <a:t>b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305" dirty="0">
                <a:latin typeface="Times New Roman"/>
                <a:cs typeface="Times New Roman"/>
              </a:rPr>
              <a:t> </a:t>
            </a:r>
            <a:r>
              <a:rPr sz="1850" spc="-30" dirty="0">
                <a:latin typeface="Symbol"/>
                <a:cs typeface="Symbol"/>
              </a:rPr>
              <a:t></a:t>
            </a:r>
            <a:r>
              <a:rPr sz="2450" spc="-30" dirty="0">
                <a:latin typeface="Symbol"/>
                <a:cs typeface="Symbol"/>
              </a:rPr>
              <a:t></a:t>
            </a:r>
            <a:r>
              <a:rPr sz="1850" i="1" spc="-30" dirty="0">
                <a:latin typeface="Times New Roman"/>
                <a:cs typeface="Times New Roman"/>
              </a:rPr>
              <a:t>n</a:t>
            </a:r>
            <a:r>
              <a:rPr sz="2450" spc="-30" dirty="0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45804" y="2494335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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5804" y="2701162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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45804" y="2332311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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6083" y="2494335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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5375" y="2670860"/>
            <a:ext cx="164338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485265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n </a:t>
            </a:r>
            <a:r>
              <a:rPr sz="1850" i="1" spc="25" dirty="0">
                <a:latin typeface="Times New Roman"/>
                <a:cs typeface="Times New Roman"/>
              </a:rPr>
              <a:t> </a:t>
            </a:r>
            <a:r>
              <a:rPr sz="2775" spc="15" baseline="-7507" dirty="0">
                <a:latin typeface="Symbol"/>
                <a:cs typeface="Symbol"/>
              </a:rPr>
              <a:t></a:t>
            </a:r>
            <a:r>
              <a:rPr sz="2775" spc="-37" baseline="-7507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2	8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6083" y="2332311"/>
            <a:ext cx="11747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0" dirty="0">
                <a:latin typeface="Symbol"/>
                <a:cs typeface="Symbol"/>
              </a:rPr>
              <a:t>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43083" y="2473267"/>
            <a:ext cx="230441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82575" algn="l"/>
                <a:tab pos="1052830" algn="l"/>
                <a:tab pos="1453515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n	</a:t>
            </a:r>
            <a:r>
              <a:rPr sz="1850" spc="5" dirty="0">
                <a:latin typeface="Times New Roman"/>
                <a:cs typeface="Times New Roman"/>
              </a:rPr>
              <a:t>lg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</a:t>
            </a:r>
            <a:r>
              <a:rPr sz="1850" i="1" spc="-6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</a:t>
            </a:r>
            <a:r>
              <a:rPr sz="1850" spc="15" dirty="0">
                <a:latin typeface="Times New Roman"/>
                <a:cs typeface="Times New Roman"/>
              </a:rPr>
              <a:t>	</a:t>
            </a:r>
            <a:r>
              <a:rPr sz="1850" i="1" spc="15" dirty="0">
                <a:latin typeface="Times New Roman"/>
                <a:cs typeface="Times New Roman"/>
              </a:rPr>
              <a:t>n	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Times New Roman"/>
                <a:cs typeface="Times New Roman"/>
              </a:rPr>
              <a:t>2</a:t>
            </a:r>
            <a:r>
              <a:rPr sz="1850" i="1" spc="25" dirty="0">
                <a:latin typeface="Times New Roman"/>
                <a:cs typeface="Times New Roman"/>
              </a:rPr>
              <a:t>b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290" dirty="0">
                <a:latin typeface="Times New Roman"/>
                <a:cs typeface="Times New Roman"/>
              </a:rPr>
              <a:t> </a:t>
            </a:r>
            <a:r>
              <a:rPr sz="1850" spc="20" dirty="0">
                <a:latin typeface="Symbol"/>
                <a:cs typeface="Symbol"/>
              </a:rPr>
              <a:t>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7346" y="2473267"/>
            <a:ext cx="156845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latin typeface="Symbol"/>
                <a:cs typeface="Symbol"/>
              </a:rPr>
              <a:t>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19034" y="1569603"/>
            <a:ext cx="148463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0"/>
              </a:spcBef>
              <a:tabLst>
                <a:tab pos="1122680" algn="l"/>
              </a:tabLst>
            </a:pPr>
            <a:r>
              <a:rPr sz="2775" spc="22" baseline="-37537" dirty="0">
                <a:latin typeface="Symbol"/>
                <a:cs typeface="Symbol"/>
              </a:rPr>
              <a:t></a:t>
            </a:r>
            <a:r>
              <a:rPr sz="2775" spc="292" baseline="-37537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1	</a:t>
            </a:r>
            <a:r>
              <a:rPr sz="2775" spc="22" baseline="-37537" dirty="0">
                <a:latin typeface="Symbol"/>
                <a:cs typeface="Symbol"/>
              </a:rPr>
              <a:t></a:t>
            </a:r>
            <a:r>
              <a:rPr sz="2775" spc="-67" baseline="-37537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84190" y="1652528"/>
            <a:ext cx="174117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49095" algn="l"/>
              </a:tabLst>
            </a:pPr>
            <a:r>
              <a:rPr sz="1850" i="1" spc="10" dirty="0">
                <a:latin typeface="Times New Roman"/>
                <a:cs typeface="Times New Roman"/>
              </a:rPr>
              <a:t>k</a:t>
            </a:r>
            <a:r>
              <a:rPr sz="1850" i="1" spc="-25" dirty="0">
                <a:latin typeface="Times New Roman"/>
                <a:cs typeface="Times New Roman"/>
              </a:rPr>
              <a:t> </a:t>
            </a:r>
            <a:r>
              <a:rPr sz="1850" dirty="0">
                <a:latin typeface="Times New Roman"/>
                <a:cs typeface="Times New Roman"/>
              </a:rPr>
              <a:t>l</a:t>
            </a:r>
            <a:r>
              <a:rPr sz="1850" spc="15" dirty="0">
                <a:latin typeface="Times New Roman"/>
                <a:cs typeface="Times New Roman"/>
              </a:rPr>
              <a:t>g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k</a:t>
            </a:r>
            <a:r>
              <a:rPr sz="1850" i="1" spc="7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35" dirty="0">
                <a:latin typeface="Times New Roman"/>
                <a:cs typeface="Times New Roman"/>
              </a:rPr>
              <a:t> </a:t>
            </a:r>
            <a:r>
              <a:rPr sz="1850" spc="35" dirty="0">
                <a:latin typeface="Times New Roman"/>
                <a:cs typeface="Times New Roman"/>
              </a:rPr>
              <a:t>2</a:t>
            </a:r>
            <a:r>
              <a:rPr sz="1850" i="1" spc="15" dirty="0">
                <a:latin typeface="Times New Roman"/>
                <a:cs typeface="Times New Roman"/>
              </a:rPr>
              <a:t>b</a:t>
            </a:r>
            <a:r>
              <a:rPr sz="1850" i="1" spc="-65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110" dirty="0">
                <a:latin typeface="Symbol"/>
                <a:cs typeface="Symbol"/>
              </a:rPr>
              <a:t></a:t>
            </a:r>
            <a:r>
              <a:rPr sz="2450" spc="-200" dirty="0">
                <a:latin typeface="Symbol"/>
                <a:cs typeface="Symbol"/>
              </a:rPr>
              <a:t>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200" dirty="0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1448" y="1652528"/>
            <a:ext cx="108648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850" i="1" spc="15" dirty="0">
                <a:latin typeface="Times New Roman"/>
                <a:cs typeface="Times New Roman"/>
              </a:rPr>
              <a:t>T </a:t>
            </a:r>
            <a:r>
              <a:rPr sz="2450" spc="-80" dirty="0">
                <a:latin typeface="Symbol"/>
                <a:cs typeface="Symbol"/>
              </a:rPr>
              <a:t></a:t>
            </a:r>
            <a:r>
              <a:rPr sz="1850" i="1" spc="-80" dirty="0">
                <a:latin typeface="Times New Roman"/>
                <a:cs typeface="Times New Roman"/>
              </a:rPr>
              <a:t>n</a:t>
            </a:r>
            <a:r>
              <a:rPr sz="2450" spc="-80" dirty="0">
                <a:latin typeface="Symbol"/>
                <a:cs typeface="Symbol"/>
              </a:rPr>
              <a:t></a:t>
            </a:r>
            <a:r>
              <a:rPr sz="2450" spc="-8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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2775" spc="82" baseline="37537" dirty="0">
                <a:latin typeface="Times New Roman"/>
                <a:cs typeface="Times New Roman"/>
              </a:rPr>
              <a:t>2</a:t>
            </a:r>
            <a:r>
              <a:rPr sz="2775" i="1" spc="82" baseline="37537" dirty="0">
                <a:latin typeface="Times New Roman"/>
                <a:cs typeface="Times New Roman"/>
              </a:rPr>
              <a:t>a</a:t>
            </a:r>
            <a:endParaRPr sz="2775" baseline="37537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99762" y="4366817"/>
            <a:ext cx="1280160" cy="9906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0"/>
              </a:spcBef>
            </a:pPr>
            <a:r>
              <a:rPr sz="1850" spc="15" dirty="0">
                <a:latin typeface="Symbol"/>
                <a:cs typeface="Symbol"/>
              </a:rPr>
              <a:t>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an </a:t>
            </a:r>
            <a:r>
              <a:rPr sz="1850" spc="5" dirty="0">
                <a:latin typeface="Times New Roman"/>
                <a:cs typeface="Times New Roman"/>
              </a:rPr>
              <a:t>lg </a:t>
            </a:r>
            <a:r>
              <a:rPr sz="1850" i="1" spc="15" dirty="0">
                <a:latin typeface="Times New Roman"/>
                <a:cs typeface="Times New Roman"/>
              </a:rPr>
              <a:t>n </a:t>
            </a:r>
            <a:r>
              <a:rPr sz="1850" spc="15" dirty="0">
                <a:latin typeface="Symbol"/>
                <a:cs typeface="Symbol"/>
              </a:rPr>
              <a:t></a:t>
            </a:r>
            <a:r>
              <a:rPr sz="1850" spc="-265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b</a:t>
            </a:r>
            <a:endParaRPr sz="1850">
              <a:latin typeface="Times New Roman"/>
              <a:cs typeface="Times New Roman"/>
            </a:endParaRPr>
          </a:p>
          <a:p>
            <a:pPr marL="182245">
              <a:lnSpc>
                <a:spcPct val="100000"/>
              </a:lnSpc>
              <a:spcBef>
                <a:spcPts val="1205"/>
              </a:spcBef>
            </a:pPr>
            <a:r>
              <a:rPr sz="4200" spc="22" baseline="-8928" dirty="0">
                <a:latin typeface="Symbol"/>
                <a:cs typeface="Symbol"/>
              </a:rPr>
              <a:t></a:t>
            </a:r>
            <a:r>
              <a:rPr sz="4200" spc="-705" baseline="-8928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k </a:t>
            </a:r>
            <a:r>
              <a:rPr sz="1850" spc="5" dirty="0">
                <a:latin typeface="Times New Roman"/>
                <a:cs typeface="Times New Roman"/>
              </a:rPr>
              <a:t>lg </a:t>
            </a:r>
            <a:r>
              <a:rPr sz="1850" i="1" spc="10" dirty="0">
                <a:latin typeface="Times New Roman"/>
                <a:cs typeface="Times New Roman"/>
              </a:rPr>
              <a:t>k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57334" y="1609610"/>
            <a:ext cx="4202430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26084" algn="l"/>
                <a:tab pos="1530985" algn="l"/>
                <a:tab pos="1980564" algn="l"/>
                <a:tab pos="2575560" algn="l"/>
                <a:tab pos="3020695" algn="l"/>
              </a:tabLst>
            </a:pPr>
            <a:r>
              <a:rPr sz="1850" i="1" spc="15" dirty="0">
                <a:latin typeface="Times New Roman"/>
                <a:cs typeface="Times New Roman"/>
              </a:rPr>
              <a:t>n</a:t>
            </a:r>
            <a:r>
              <a:rPr sz="1850" i="1" spc="170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,	</a:t>
            </a:r>
            <a:r>
              <a:rPr sz="4200" spc="22" baseline="-8928" dirty="0">
                <a:latin typeface="Symbol"/>
                <a:cs typeface="Symbol"/>
              </a:rPr>
              <a:t></a:t>
            </a:r>
            <a:r>
              <a:rPr sz="4200" spc="-517" baseline="-8928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k </a:t>
            </a:r>
            <a:r>
              <a:rPr sz="1850" spc="5" dirty="0">
                <a:latin typeface="Times New Roman"/>
                <a:cs typeface="Times New Roman"/>
              </a:rPr>
              <a:t>lg</a:t>
            </a:r>
            <a:r>
              <a:rPr sz="1850" spc="-8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k	</a:t>
            </a:r>
            <a:r>
              <a:rPr sz="2775" spc="22" baseline="-46546" dirty="0">
                <a:latin typeface="Times New Roman"/>
                <a:cs typeface="Times New Roman"/>
              </a:rPr>
              <a:t>2</a:t>
            </a:r>
            <a:r>
              <a:rPr sz="2775" spc="7" baseline="-46546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	</a:t>
            </a:r>
            <a:r>
              <a:rPr sz="1850" spc="5" dirty="0">
                <a:latin typeface="Times New Roman"/>
                <a:cs typeface="Times New Roman"/>
              </a:rPr>
              <a:t>lg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	</a:t>
            </a:r>
            <a:r>
              <a:rPr sz="2775" spc="22" baseline="-46546" dirty="0">
                <a:latin typeface="Times New Roman"/>
                <a:cs typeface="Times New Roman"/>
              </a:rPr>
              <a:t>8</a:t>
            </a:r>
            <a:r>
              <a:rPr sz="2775" spc="-37" baseline="-46546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	oldugundan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79605" y="1668216"/>
            <a:ext cx="28130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spc="15" dirty="0">
                <a:latin typeface="Symbol"/>
                <a:cs typeface="Symbol"/>
              </a:rPr>
              <a:t>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95900" y="5603850"/>
            <a:ext cx="25146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Times New Roman"/>
                <a:cs typeface="Times New Roman"/>
              </a:rPr>
              <a:t>n</a:t>
            </a:r>
            <a:r>
              <a:rPr sz="1100" i="1" spc="-2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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44142" y="5562705"/>
            <a:ext cx="1759585" cy="73279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40"/>
              </a:spcBef>
            </a:pPr>
            <a:r>
              <a:rPr sz="4200" spc="22" baseline="-8928" dirty="0">
                <a:latin typeface="Symbol"/>
                <a:cs typeface="Symbol"/>
              </a:rPr>
              <a:t></a:t>
            </a:r>
            <a:r>
              <a:rPr sz="4200" spc="-487" baseline="-8928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k</a:t>
            </a:r>
            <a:r>
              <a:rPr sz="1850" i="1" spc="-30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lg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k</a:t>
            </a:r>
            <a:r>
              <a:rPr sz="1850" i="1" spc="-3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Symbol"/>
                <a:cs typeface="Symbol"/>
              </a:rPr>
              <a:t></a:t>
            </a:r>
            <a:r>
              <a:rPr sz="1850" spc="50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</a:t>
            </a:r>
            <a:r>
              <a:rPr sz="1850" i="1" spc="-305" dirty="0">
                <a:latin typeface="Times New Roman"/>
                <a:cs typeface="Times New Roman"/>
              </a:rPr>
              <a:t> </a:t>
            </a:r>
            <a:r>
              <a:rPr sz="1650" spc="-7" baseline="45454" dirty="0">
                <a:latin typeface="Times New Roman"/>
                <a:cs typeface="Times New Roman"/>
              </a:rPr>
              <a:t>2</a:t>
            </a:r>
            <a:r>
              <a:rPr sz="1650" spc="284" baseline="45454" dirty="0">
                <a:latin typeface="Times New Roman"/>
                <a:cs typeface="Times New Roman"/>
              </a:rPr>
              <a:t> </a:t>
            </a:r>
            <a:r>
              <a:rPr sz="1850" spc="5" dirty="0">
                <a:latin typeface="Times New Roman"/>
                <a:cs typeface="Times New Roman"/>
              </a:rPr>
              <a:t>lg</a:t>
            </a:r>
            <a:r>
              <a:rPr sz="1850" spc="-95" dirty="0">
                <a:latin typeface="Times New Roman"/>
                <a:cs typeface="Times New Roman"/>
              </a:rPr>
              <a:t> </a:t>
            </a:r>
            <a:r>
              <a:rPr sz="1850" i="1" spc="15" dirty="0">
                <a:latin typeface="Times New Roman"/>
                <a:cs typeface="Times New Roman"/>
              </a:rPr>
              <a:t>n</a:t>
            </a:r>
            <a:endParaRPr sz="18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45"/>
              </a:spcBef>
            </a:pPr>
            <a:r>
              <a:rPr sz="1100" i="1" spc="-5" dirty="0">
                <a:latin typeface="Times New Roman"/>
                <a:cs typeface="Times New Roman"/>
              </a:rPr>
              <a:t>k</a:t>
            </a:r>
            <a:r>
              <a:rPr sz="1100" i="1" spc="-10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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5900" y="4864188"/>
            <a:ext cx="25146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Times New Roman"/>
                <a:cs typeface="Times New Roman"/>
              </a:rPr>
              <a:t>n</a:t>
            </a:r>
            <a:r>
              <a:rPr sz="1100" i="1" spc="-2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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5249" y="5362774"/>
            <a:ext cx="25336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Times New Roman"/>
                <a:cs typeface="Times New Roman"/>
              </a:rPr>
              <a:t>k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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96767" y="2070223"/>
            <a:ext cx="25336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Times New Roman"/>
                <a:cs typeface="Times New Roman"/>
              </a:rPr>
              <a:t>k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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05982" y="1571638"/>
            <a:ext cx="244284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03450" algn="l"/>
              </a:tabLst>
            </a:pPr>
            <a:r>
              <a:rPr sz="1100" i="1" spc="-5" dirty="0">
                <a:latin typeface="Times New Roman"/>
                <a:cs typeface="Times New Roman"/>
              </a:rPr>
              <a:t>n</a:t>
            </a:r>
            <a:r>
              <a:rPr sz="1100" i="1" spc="-17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</a:t>
            </a:r>
            <a:r>
              <a:rPr sz="1100" spc="-20" dirty="0">
                <a:latin typeface="Times New Roman"/>
                <a:cs typeface="Times New Roman"/>
              </a:rPr>
              <a:t>1	</a:t>
            </a:r>
            <a:r>
              <a:rPr sz="1100" i="1" spc="-5" dirty="0">
                <a:latin typeface="Times New Roman"/>
                <a:cs typeface="Times New Roman"/>
              </a:rPr>
              <a:t>n</a:t>
            </a:r>
            <a:r>
              <a:rPr sz="1100" i="1" spc="-2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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05332" y="2070223"/>
            <a:ext cx="25336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5" dirty="0">
                <a:latin typeface="Times New Roman"/>
                <a:cs typeface="Times New Roman"/>
              </a:rPr>
              <a:t>k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Symbol"/>
                <a:cs typeface="Symbol"/>
              </a:rPr>
              <a:t></a:t>
            </a:r>
            <a:r>
              <a:rPr sz="1100" spc="-2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67710" y="4463541"/>
            <a:ext cx="4781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olu</a:t>
            </a:r>
            <a:r>
              <a:rPr sz="2000" spc="-2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62860" y="4958588"/>
            <a:ext cx="56038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toplamındaki terimler </a:t>
            </a:r>
            <a:r>
              <a:rPr sz="2000" dirty="0">
                <a:latin typeface="Calibri"/>
                <a:cs typeface="Calibri"/>
              </a:rPr>
              <a:t>en </a:t>
            </a:r>
            <a:r>
              <a:rPr sz="2000" spc="-10" dirty="0">
                <a:latin typeface="Calibri"/>
                <a:cs typeface="Calibri"/>
              </a:rPr>
              <a:t>fazla </a:t>
            </a:r>
            <a:r>
              <a:rPr sz="2000" spc="-5" dirty="0">
                <a:latin typeface="Calibri"/>
                <a:cs typeface="Calibri"/>
              </a:rPr>
              <a:t>nlogn </a:t>
            </a:r>
            <a:r>
              <a:rPr sz="2000" spc="-45" dirty="0">
                <a:latin typeface="Calibri"/>
                <a:cs typeface="Calibri"/>
              </a:rPr>
              <a:t>olur. </a:t>
            </a:r>
            <a:r>
              <a:rPr sz="2000" dirty="0">
                <a:latin typeface="Calibri"/>
                <a:cs typeface="Calibri"/>
              </a:rPr>
              <a:t>Bu </a:t>
            </a:r>
            <a:r>
              <a:rPr sz="2000" spc="-5" dirty="0">
                <a:latin typeface="Calibri"/>
                <a:cs typeface="Calibri"/>
              </a:rPr>
              <a:t>durumda  </a:t>
            </a:r>
            <a:r>
              <a:rPr sz="2000" dirty="0">
                <a:latin typeface="Calibri"/>
                <a:cs typeface="Calibri"/>
              </a:rPr>
              <a:t>en </a:t>
            </a:r>
            <a:r>
              <a:rPr sz="2000" spc="-10" dirty="0">
                <a:latin typeface="Calibri"/>
                <a:cs typeface="Calibri"/>
              </a:rPr>
              <a:t>fazla </a:t>
            </a:r>
            <a:r>
              <a:rPr sz="2000" dirty="0">
                <a:latin typeface="Calibri"/>
                <a:cs typeface="Calibri"/>
              </a:rPr>
              <a:t>n </a:t>
            </a:r>
            <a:r>
              <a:rPr sz="2000" spc="-10" dirty="0">
                <a:latin typeface="Calibri"/>
                <a:cs typeface="Calibri"/>
              </a:rPr>
              <a:t>terim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vardır.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18509" y="5782767"/>
            <a:ext cx="4787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olu</a:t>
            </a:r>
            <a:r>
              <a:rPr sz="2000" spc="-2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421894"/>
            <a:ext cx="2823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Heapify():</a:t>
            </a:r>
            <a:r>
              <a:rPr sz="3200" spc="-30" dirty="0"/>
              <a:t> </a:t>
            </a:r>
            <a:r>
              <a:rPr sz="3200" spc="-5" dirty="0"/>
              <a:t>Örnek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75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FDFDFD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26635" y="0"/>
            <a:ext cx="4817745" cy="1181100"/>
            <a:chOff x="4326635" y="0"/>
            <a:chExt cx="4817745" cy="1181100"/>
          </a:xfrm>
        </p:grpSpPr>
        <p:sp>
          <p:nvSpPr>
            <p:cNvPr id="5" name="object 5"/>
            <p:cNvSpPr/>
            <p:nvPr/>
          </p:nvSpPr>
          <p:spPr>
            <a:xfrm>
              <a:off x="7996427" y="0"/>
              <a:ext cx="1147572" cy="11658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6635" y="960119"/>
              <a:ext cx="224027" cy="220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55972" y="97734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5200" y="1228344"/>
            <a:ext cx="225551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69589" y="1245869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48071" y="1228344"/>
            <a:ext cx="224027" cy="219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77154" y="124586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5244" y="1495044"/>
            <a:ext cx="224027" cy="220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23945" y="151371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15155" y="1495044"/>
            <a:ext cx="225551" cy="220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80434" y="151371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36591" y="1495044"/>
            <a:ext cx="225551" cy="220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01615" y="151371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58028" y="1495044"/>
            <a:ext cx="225551" cy="220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22797" y="151371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89504" y="1763267"/>
            <a:ext cx="225551" cy="220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53892" y="17816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99459" y="1763267"/>
            <a:ext cx="225551" cy="2209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64484" y="17816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10940" y="1763267"/>
            <a:ext cx="224027" cy="2209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75075" y="17816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77795" y="1139697"/>
            <a:ext cx="3430904" cy="1733550"/>
            <a:chOff x="2177795" y="1139697"/>
            <a:chExt cx="3430904" cy="1733550"/>
          </a:xfrm>
        </p:grpSpPr>
        <p:sp>
          <p:nvSpPr>
            <p:cNvPr id="27" name="object 27"/>
            <p:cNvSpPr/>
            <p:nvPr/>
          </p:nvSpPr>
          <p:spPr>
            <a:xfrm>
              <a:off x="3074669" y="1149857"/>
              <a:ext cx="2524125" cy="645795"/>
            </a:xfrm>
            <a:custGeom>
              <a:avLst/>
              <a:gdLst/>
              <a:ahLst/>
              <a:cxnLst/>
              <a:rect l="l" t="t" r="r" b="b"/>
              <a:pathLst>
                <a:path w="2524125" h="645794">
                  <a:moveTo>
                    <a:pt x="1291463" y="0"/>
                  </a:moveTo>
                  <a:lnTo>
                    <a:pt x="615695" y="108838"/>
                  </a:lnTo>
                </a:path>
                <a:path w="2524125" h="645794">
                  <a:moveTo>
                    <a:pt x="470916" y="268224"/>
                  </a:moveTo>
                  <a:lnTo>
                    <a:pt x="205740" y="377063"/>
                  </a:lnTo>
                </a:path>
                <a:path w="2524125" h="645794">
                  <a:moveTo>
                    <a:pt x="59817" y="536447"/>
                  </a:moveTo>
                  <a:lnTo>
                    <a:pt x="0" y="645287"/>
                  </a:lnTo>
                </a:path>
                <a:path w="2524125" h="645794">
                  <a:moveTo>
                    <a:pt x="205740" y="536447"/>
                  </a:moveTo>
                  <a:lnTo>
                    <a:pt x="265556" y="645287"/>
                  </a:lnTo>
                </a:path>
                <a:path w="2524125" h="645794">
                  <a:moveTo>
                    <a:pt x="615695" y="268224"/>
                  </a:moveTo>
                  <a:lnTo>
                    <a:pt x="880871" y="377063"/>
                  </a:lnTo>
                </a:path>
                <a:path w="2524125" h="645794">
                  <a:moveTo>
                    <a:pt x="881253" y="536447"/>
                  </a:moveTo>
                  <a:lnTo>
                    <a:pt x="821435" y="645287"/>
                  </a:lnTo>
                </a:path>
                <a:path w="2524125" h="645794">
                  <a:moveTo>
                    <a:pt x="1437132" y="0"/>
                  </a:moveTo>
                  <a:lnTo>
                    <a:pt x="2112899" y="108838"/>
                  </a:lnTo>
                </a:path>
                <a:path w="2524125" h="645794">
                  <a:moveTo>
                    <a:pt x="2258568" y="268224"/>
                  </a:moveTo>
                  <a:lnTo>
                    <a:pt x="2523744" y="377063"/>
                  </a:lnTo>
                </a:path>
                <a:path w="2524125" h="645794">
                  <a:moveTo>
                    <a:pt x="1847088" y="377063"/>
                  </a:moveTo>
                  <a:lnTo>
                    <a:pt x="2112264" y="268224"/>
                  </a:lnTo>
                </a:path>
              </a:pathLst>
            </a:custGeom>
            <a:ln w="19812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7795" y="2648711"/>
              <a:ext cx="228600" cy="2240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3538728" y="2333244"/>
          <a:ext cx="2053584" cy="201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44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446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0573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0446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1167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3282188" y="2351023"/>
            <a:ext cx="226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A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=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09038" y="266928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44167" y="2921507"/>
            <a:ext cx="228600" cy="224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409827" y="2941142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11423" y="2921507"/>
            <a:ext cx="228600" cy="224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43173" y="294114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26591" y="3194304"/>
            <a:ext cx="228600" cy="224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57783" y="321386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60220" y="3194304"/>
            <a:ext cx="228600" cy="224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826767" y="321386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95372" y="3194304"/>
            <a:ext cx="228600" cy="224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661030" y="321386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29000" y="3194304"/>
            <a:ext cx="228600" cy="224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495294" y="321386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17804" y="3465576"/>
            <a:ext cx="228600" cy="225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84047" y="34864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35380" y="3465576"/>
            <a:ext cx="228600" cy="225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201318" y="34864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52955" y="3465576"/>
            <a:ext cx="227075" cy="225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618233" y="34864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95858" y="2689860"/>
            <a:ext cx="5617845" cy="818515"/>
            <a:chOff x="895858" y="2689860"/>
            <a:chExt cx="5617845" cy="818515"/>
          </a:xfrm>
        </p:grpSpPr>
        <p:sp>
          <p:nvSpPr>
            <p:cNvPr id="51" name="object 51"/>
            <p:cNvSpPr/>
            <p:nvPr/>
          </p:nvSpPr>
          <p:spPr>
            <a:xfrm>
              <a:off x="906018" y="2841498"/>
              <a:ext cx="2563495" cy="656590"/>
            </a:xfrm>
            <a:custGeom>
              <a:avLst/>
              <a:gdLst/>
              <a:ahLst/>
              <a:cxnLst/>
              <a:rect l="l" t="t" r="r" b="b"/>
              <a:pathLst>
                <a:path w="2563495" h="656589">
                  <a:moveTo>
                    <a:pt x="1312671" y="0"/>
                  </a:moveTo>
                  <a:lnTo>
                    <a:pt x="626363" y="110616"/>
                  </a:lnTo>
                </a:path>
                <a:path w="2563495" h="656589">
                  <a:moveTo>
                    <a:pt x="478154" y="272796"/>
                  </a:moveTo>
                  <a:lnTo>
                    <a:pt x="208787" y="383413"/>
                  </a:lnTo>
                </a:path>
                <a:path w="2563495" h="656589">
                  <a:moveTo>
                    <a:pt x="60820" y="545591"/>
                  </a:moveTo>
                  <a:lnTo>
                    <a:pt x="0" y="656209"/>
                  </a:lnTo>
                </a:path>
                <a:path w="2563495" h="656589">
                  <a:moveTo>
                    <a:pt x="208787" y="545591"/>
                  </a:moveTo>
                  <a:lnTo>
                    <a:pt x="269608" y="656209"/>
                  </a:lnTo>
                </a:path>
                <a:path w="2563495" h="656589">
                  <a:moveTo>
                    <a:pt x="626363" y="272796"/>
                  </a:moveTo>
                  <a:lnTo>
                    <a:pt x="895731" y="383413"/>
                  </a:lnTo>
                </a:path>
                <a:path w="2563495" h="656589">
                  <a:moveTo>
                    <a:pt x="895984" y="545591"/>
                  </a:moveTo>
                  <a:lnTo>
                    <a:pt x="835151" y="656209"/>
                  </a:lnTo>
                </a:path>
                <a:path w="2563495" h="656589">
                  <a:moveTo>
                    <a:pt x="1459992" y="0"/>
                  </a:moveTo>
                  <a:lnTo>
                    <a:pt x="2146300" y="110616"/>
                  </a:lnTo>
                </a:path>
                <a:path w="2563495" h="656589">
                  <a:moveTo>
                    <a:pt x="2293620" y="272796"/>
                  </a:moveTo>
                  <a:lnTo>
                    <a:pt x="2562986" y="383413"/>
                  </a:lnTo>
                </a:path>
                <a:path w="2563495" h="656589">
                  <a:moveTo>
                    <a:pt x="1877568" y="383413"/>
                  </a:moveTo>
                  <a:lnTo>
                    <a:pt x="2146935" y="272796"/>
                  </a:lnTo>
                </a:path>
              </a:pathLst>
            </a:custGeom>
            <a:ln w="19812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84975" y="2689860"/>
              <a:ext cx="228599" cy="20878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19632" y="4065270"/>
            <a:ext cx="226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A</a:t>
            </a:r>
            <a:r>
              <a:rPr sz="1000" b="1" spc="-7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=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379219" y="4044696"/>
          <a:ext cx="2080256" cy="20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0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700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082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04216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6316726" y="2701798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54396" y="2941320"/>
            <a:ext cx="228599" cy="2103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20944" y="295427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117080" y="2941320"/>
            <a:ext cx="227075" cy="2103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147686" y="2954273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039867" y="3194304"/>
            <a:ext cx="227075" cy="2087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070728" y="320687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870447" y="3194304"/>
            <a:ext cx="227075" cy="2087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936360" y="320687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701028" y="3194304"/>
            <a:ext cx="227075" cy="2087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767321" y="320687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531607" y="3194304"/>
            <a:ext cx="227075" cy="2087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598156" y="320687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832603" y="3447288"/>
            <a:ext cx="227075" cy="2087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897882" y="34592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247132" y="3447288"/>
            <a:ext cx="227075" cy="2087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313426" y="34592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663184" y="3447288"/>
            <a:ext cx="227075" cy="2087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728842" y="34592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009134" y="2846832"/>
            <a:ext cx="2573020" cy="639445"/>
            <a:chOff x="5009134" y="2846832"/>
            <a:chExt cx="2573020" cy="639445"/>
          </a:xfrm>
        </p:grpSpPr>
        <p:sp>
          <p:nvSpPr>
            <p:cNvPr id="75" name="object 75"/>
            <p:cNvSpPr/>
            <p:nvPr/>
          </p:nvSpPr>
          <p:spPr>
            <a:xfrm>
              <a:off x="5019294" y="2868930"/>
              <a:ext cx="2552700" cy="607060"/>
            </a:xfrm>
            <a:custGeom>
              <a:avLst/>
              <a:gdLst/>
              <a:ahLst/>
              <a:cxnLst/>
              <a:rect l="l" t="t" r="r" b="b"/>
              <a:pathLst>
                <a:path w="2552700" h="607060">
                  <a:moveTo>
                    <a:pt x="1306956" y="0"/>
                  </a:moveTo>
                  <a:lnTo>
                    <a:pt x="623315" y="102489"/>
                  </a:lnTo>
                </a:path>
                <a:path w="2552700" h="607060">
                  <a:moveTo>
                    <a:pt x="475488" y="252984"/>
                  </a:moveTo>
                  <a:lnTo>
                    <a:pt x="207263" y="355473"/>
                  </a:lnTo>
                </a:path>
                <a:path w="2552700" h="607060">
                  <a:moveTo>
                    <a:pt x="60578" y="504444"/>
                  </a:moveTo>
                  <a:lnTo>
                    <a:pt x="0" y="606933"/>
                  </a:lnTo>
                </a:path>
                <a:path w="2552700" h="607060">
                  <a:moveTo>
                    <a:pt x="207263" y="504444"/>
                  </a:moveTo>
                  <a:lnTo>
                    <a:pt x="267842" y="606933"/>
                  </a:lnTo>
                </a:path>
                <a:path w="2552700" h="607060">
                  <a:moveTo>
                    <a:pt x="623315" y="252984"/>
                  </a:moveTo>
                  <a:lnTo>
                    <a:pt x="891539" y="355473"/>
                  </a:lnTo>
                </a:path>
                <a:path w="2552700" h="607060">
                  <a:moveTo>
                    <a:pt x="891158" y="504444"/>
                  </a:moveTo>
                  <a:lnTo>
                    <a:pt x="830579" y="606933"/>
                  </a:lnTo>
                </a:path>
                <a:path w="2552700" h="607060">
                  <a:moveTo>
                    <a:pt x="1453895" y="0"/>
                  </a:moveTo>
                  <a:lnTo>
                    <a:pt x="2137536" y="102489"/>
                  </a:lnTo>
                </a:path>
                <a:path w="2552700" h="607060">
                  <a:moveTo>
                    <a:pt x="2284476" y="252984"/>
                  </a:moveTo>
                  <a:lnTo>
                    <a:pt x="2552700" y="355473"/>
                  </a:lnTo>
                </a:path>
                <a:path w="2552700" h="607060">
                  <a:moveTo>
                    <a:pt x="1868424" y="355473"/>
                  </a:moveTo>
                  <a:lnTo>
                    <a:pt x="2136648" y="252984"/>
                  </a:lnTo>
                </a:path>
              </a:pathLst>
            </a:custGeom>
            <a:ln w="19812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048250" y="2846832"/>
              <a:ext cx="447675" cy="376555"/>
            </a:xfrm>
            <a:custGeom>
              <a:avLst/>
              <a:gdLst/>
              <a:ahLst/>
              <a:cxnLst/>
              <a:rect l="l" t="t" r="r" b="b"/>
              <a:pathLst>
                <a:path w="447675" h="376555">
                  <a:moveTo>
                    <a:pt x="0" y="297688"/>
                  </a:moveTo>
                  <a:lnTo>
                    <a:pt x="32003" y="376554"/>
                  </a:lnTo>
                  <a:lnTo>
                    <a:pt x="69285" y="314705"/>
                  </a:lnTo>
                  <a:lnTo>
                    <a:pt x="46736" y="314705"/>
                  </a:lnTo>
                  <a:lnTo>
                    <a:pt x="27177" y="311912"/>
                  </a:lnTo>
                  <a:lnTo>
                    <a:pt x="28836" y="299954"/>
                  </a:lnTo>
                  <a:lnTo>
                    <a:pt x="0" y="297688"/>
                  </a:lnTo>
                  <a:close/>
                </a:path>
                <a:path w="447675" h="376555">
                  <a:moveTo>
                    <a:pt x="28836" y="299954"/>
                  </a:moveTo>
                  <a:lnTo>
                    <a:pt x="27177" y="311912"/>
                  </a:lnTo>
                  <a:lnTo>
                    <a:pt x="46736" y="314705"/>
                  </a:lnTo>
                  <a:lnTo>
                    <a:pt x="48552" y="301503"/>
                  </a:lnTo>
                  <a:lnTo>
                    <a:pt x="28836" y="299954"/>
                  </a:lnTo>
                  <a:close/>
                </a:path>
                <a:path w="447675" h="376555">
                  <a:moveTo>
                    <a:pt x="48552" y="301503"/>
                  </a:moveTo>
                  <a:lnTo>
                    <a:pt x="46736" y="314705"/>
                  </a:lnTo>
                  <a:lnTo>
                    <a:pt x="69285" y="314705"/>
                  </a:lnTo>
                  <a:lnTo>
                    <a:pt x="75946" y="303656"/>
                  </a:lnTo>
                  <a:lnTo>
                    <a:pt x="48552" y="301503"/>
                  </a:lnTo>
                  <a:close/>
                </a:path>
                <a:path w="447675" h="376555">
                  <a:moveTo>
                    <a:pt x="240029" y="0"/>
                  </a:moveTo>
                  <a:lnTo>
                    <a:pt x="197612" y="8762"/>
                  </a:lnTo>
                  <a:lnTo>
                    <a:pt x="157352" y="33654"/>
                  </a:lnTo>
                  <a:lnTo>
                    <a:pt x="129434" y="60832"/>
                  </a:lnTo>
                  <a:lnTo>
                    <a:pt x="104012" y="94106"/>
                  </a:lnTo>
                  <a:lnTo>
                    <a:pt x="74167" y="146812"/>
                  </a:lnTo>
                  <a:lnTo>
                    <a:pt x="49911" y="206882"/>
                  </a:lnTo>
                  <a:lnTo>
                    <a:pt x="32638" y="272541"/>
                  </a:lnTo>
                  <a:lnTo>
                    <a:pt x="28836" y="299954"/>
                  </a:lnTo>
                  <a:lnTo>
                    <a:pt x="48552" y="301503"/>
                  </a:lnTo>
                  <a:lnTo>
                    <a:pt x="51942" y="276859"/>
                  </a:lnTo>
                  <a:lnTo>
                    <a:pt x="59309" y="244728"/>
                  </a:lnTo>
                  <a:lnTo>
                    <a:pt x="79501" y="184022"/>
                  </a:lnTo>
                  <a:lnTo>
                    <a:pt x="105537" y="129539"/>
                  </a:lnTo>
                  <a:lnTo>
                    <a:pt x="128015" y="94487"/>
                  </a:lnTo>
                  <a:lnTo>
                    <a:pt x="152526" y="65023"/>
                  </a:lnTo>
                  <a:lnTo>
                    <a:pt x="186944" y="36575"/>
                  </a:lnTo>
                  <a:lnTo>
                    <a:pt x="230632" y="20319"/>
                  </a:lnTo>
                  <a:lnTo>
                    <a:pt x="239395" y="19812"/>
                  </a:lnTo>
                  <a:lnTo>
                    <a:pt x="349316" y="19812"/>
                  </a:lnTo>
                  <a:lnTo>
                    <a:pt x="337312" y="15493"/>
                  </a:lnTo>
                  <a:lnTo>
                    <a:pt x="318642" y="10159"/>
                  </a:lnTo>
                  <a:lnTo>
                    <a:pt x="299720" y="5841"/>
                  </a:lnTo>
                  <a:lnTo>
                    <a:pt x="280035" y="2666"/>
                  </a:lnTo>
                  <a:lnTo>
                    <a:pt x="260096" y="762"/>
                  </a:lnTo>
                  <a:lnTo>
                    <a:pt x="240029" y="0"/>
                  </a:lnTo>
                  <a:close/>
                </a:path>
                <a:path w="447675" h="376555">
                  <a:moveTo>
                    <a:pt x="395346" y="67260"/>
                  </a:moveTo>
                  <a:lnTo>
                    <a:pt x="373761" y="81406"/>
                  </a:lnTo>
                  <a:lnTo>
                    <a:pt x="447421" y="124205"/>
                  </a:lnTo>
                  <a:lnTo>
                    <a:pt x="441992" y="77850"/>
                  </a:lnTo>
                  <a:lnTo>
                    <a:pt x="405384" y="77850"/>
                  </a:lnTo>
                  <a:lnTo>
                    <a:pt x="395346" y="67260"/>
                  </a:lnTo>
                  <a:close/>
                </a:path>
                <a:path w="447675" h="376555">
                  <a:moveTo>
                    <a:pt x="412143" y="56251"/>
                  </a:moveTo>
                  <a:lnTo>
                    <a:pt x="395346" y="67260"/>
                  </a:lnTo>
                  <a:lnTo>
                    <a:pt x="405384" y="77850"/>
                  </a:lnTo>
                  <a:lnTo>
                    <a:pt x="419735" y="64262"/>
                  </a:lnTo>
                  <a:lnTo>
                    <a:pt x="412143" y="56251"/>
                  </a:lnTo>
                  <a:close/>
                </a:path>
                <a:path w="447675" h="376555">
                  <a:moveTo>
                    <a:pt x="437514" y="39623"/>
                  </a:moveTo>
                  <a:lnTo>
                    <a:pt x="412143" y="56251"/>
                  </a:lnTo>
                  <a:lnTo>
                    <a:pt x="419735" y="64262"/>
                  </a:lnTo>
                  <a:lnTo>
                    <a:pt x="405384" y="77850"/>
                  </a:lnTo>
                  <a:lnTo>
                    <a:pt x="441992" y="77850"/>
                  </a:lnTo>
                  <a:lnTo>
                    <a:pt x="437514" y="39623"/>
                  </a:lnTo>
                  <a:close/>
                </a:path>
                <a:path w="447675" h="376555">
                  <a:moveTo>
                    <a:pt x="390190" y="61820"/>
                  </a:moveTo>
                  <a:lnTo>
                    <a:pt x="395346" y="67260"/>
                  </a:lnTo>
                  <a:lnTo>
                    <a:pt x="402634" y="62483"/>
                  </a:lnTo>
                  <a:lnTo>
                    <a:pt x="391287" y="62483"/>
                  </a:lnTo>
                  <a:lnTo>
                    <a:pt x="390190" y="61820"/>
                  </a:lnTo>
                  <a:close/>
                </a:path>
                <a:path w="447675" h="376555">
                  <a:moveTo>
                    <a:pt x="389254" y="60832"/>
                  </a:moveTo>
                  <a:lnTo>
                    <a:pt x="390190" y="61820"/>
                  </a:lnTo>
                  <a:lnTo>
                    <a:pt x="391287" y="62483"/>
                  </a:lnTo>
                  <a:lnTo>
                    <a:pt x="389254" y="60832"/>
                  </a:lnTo>
                  <a:close/>
                </a:path>
                <a:path w="447675" h="376555">
                  <a:moveTo>
                    <a:pt x="405153" y="60832"/>
                  </a:moveTo>
                  <a:lnTo>
                    <a:pt x="389254" y="60832"/>
                  </a:lnTo>
                  <a:lnTo>
                    <a:pt x="391287" y="62483"/>
                  </a:lnTo>
                  <a:lnTo>
                    <a:pt x="402634" y="62483"/>
                  </a:lnTo>
                  <a:lnTo>
                    <a:pt x="405153" y="60832"/>
                  </a:lnTo>
                  <a:close/>
                </a:path>
                <a:path w="447675" h="376555">
                  <a:moveTo>
                    <a:pt x="349316" y="19812"/>
                  </a:moveTo>
                  <a:lnTo>
                    <a:pt x="239395" y="19812"/>
                  </a:lnTo>
                  <a:lnTo>
                    <a:pt x="258190" y="20446"/>
                  </a:lnTo>
                  <a:lnTo>
                    <a:pt x="276987" y="22225"/>
                  </a:lnTo>
                  <a:lnTo>
                    <a:pt x="330580" y="34162"/>
                  </a:lnTo>
                  <a:lnTo>
                    <a:pt x="377444" y="54101"/>
                  </a:lnTo>
                  <a:lnTo>
                    <a:pt x="390190" y="61820"/>
                  </a:lnTo>
                  <a:lnTo>
                    <a:pt x="389254" y="60832"/>
                  </a:lnTo>
                  <a:lnTo>
                    <a:pt x="405153" y="60832"/>
                  </a:lnTo>
                  <a:lnTo>
                    <a:pt x="412143" y="56251"/>
                  </a:lnTo>
                  <a:lnTo>
                    <a:pt x="371728" y="29082"/>
                  </a:lnTo>
                  <a:lnTo>
                    <a:pt x="354964" y="21843"/>
                  </a:lnTo>
                  <a:lnTo>
                    <a:pt x="349316" y="1981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5178552" y="3983735"/>
          <a:ext cx="2391404" cy="188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9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9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076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0891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1889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latin typeface="Arial"/>
                          <a:cs typeface="Arial"/>
                        </a:rPr>
                        <a:t>=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78" name="object 78"/>
          <p:cNvGrpSpPr/>
          <p:nvPr/>
        </p:nvGrpSpPr>
        <p:grpSpPr>
          <a:xfrm>
            <a:off x="2129027" y="3887851"/>
            <a:ext cx="4098290" cy="948055"/>
            <a:chOff x="2129027" y="3887851"/>
            <a:chExt cx="4098290" cy="948055"/>
          </a:xfrm>
        </p:grpSpPr>
        <p:sp>
          <p:nvSpPr>
            <p:cNvPr id="79" name="object 79"/>
            <p:cNvSpPr/>
            <p:nvPr/>
          </p:nvSpPr>
          <p:spPr>
            <a:xfrm>
              <a:off x="5811774" y="3887851"/>
              <a:ext cx="415925" cy="97790"/>
            </a:xfrm>
            <a:custGeom>
              <a:avLst/>
              <a:gdLst/>
              <a:ahLst/>
              <a:cxnLst/>
              <a:rect l="l" t="t" r="r" b="b"/>
              <a:pathLst>
                <a:path w="415925" h="97789">
                  <a:moveTo>
                    <a:pt x="353402" y="51351"/>
                  </a:moveTo>
                  <a:lnTo>
                    <a:pt x="335025" y="69215"/>
                  </a:lnTo>
                  <a:lnTo>
                    <a:pt x="415416" y="97281"/>
                  </a:lnTo>
                  <a:lnTo>
                    <a:pt x="403514" y="59817"/>
                  </a:lnTo>
                  <a:lnTo>
                    <a:pt x="365505" y="59817"/>
                  </a:lnTo>
                  <a:lnTo>
                    <a:pt x="353402" y="51351"/>
                  </a:lnTo>
                  <a:close/>
                </a:path>
                <a:path w="415925" h="97789">
                  <a:moveTo>
                    <a:pt x="26162" y="15621"/>
                  </a:moveTo>
                  <a:lnTo>
                    <a:pt x="0" y="96647"/>
                  </a:lnTo>
                  <a:lnTo>
                    <a:pt x="80517" y="68961"/>
                  </a:lnTo>
                  <a:lnTo>
                    <a:pt x="70811" y="59436"/>
                  </a:lnTo>
                  <a:lnTo>
                    <a:pt x="50164" y="59436"/>
                  </a:lnTo>
                  <a:lnTo>
                    <a:pt x="38735" y="43180"/>
                  </a:lnTo>
                  <a:lnTo>
                    <a:pt x="47801" y="36855"/>
                  </a:lnTo>
                  <a:lnTo>
                    <a:pt x="26162" y="15621"/>
                  </a:lnTo>
                  <a:close/>
                </a:path>
                <a:path w="415925" h="97789">
                  <a:moveTo>
                    <a:pt x="367837" y="37319"/>
                  </a:moveTo>
                  <a:lnTo>
                    <a:pt x="353402" y="51351"/>
                  </a:lnTo>
                  <a:lnTo>
                    <a:pt x="365505" y="59817"/>
                  </a:lnTo>
                  <a:lnTo>
                    <a:pt x="376809" y="43687"/>
                  </a:lnTo>
                  <a:lnTo>
                    <a:pt x="367837" y="37319"/>
                  </a:lnTo>
                  <a:close/>
                </a:path>
                <a:path w="415925" h="97789">
                  <a:moveTo>
                    <a:pt x="389636" y="16129"/>
                  </a:moveTo>
                  <a:lnTo>
                    <a:pt x="367837" y="37319"/>
                  </a:lnTo>
                  <a:lnTo>
                    <a:pt x="376809" y="43687"/>
                  </a:lnTo>
                  <a:lnTo>
                    <a:pt x="365505" y="59817"/>
                  </a:lnTo>
                  <a:lnTo>
                    <a:pt x="403514" y="59817"/>
                  </a:lnTo>
                  <a:lnTo>
                    <a:pt x="389636" y="16129"/>
                  </a:lnTo>
                  <a:close/>
                </a:path>
                <a:path w="415925" h="97789">
                  <a:moveTo>
                    <a:pt x="47801" y="36855"/>
                  </a:moveTo>
                  <a:lnTo>
                    <a:pt x="38735" y="43180"/>
                  </a:lnTo>
                  <a:lnTo>
                    <a:pt x="50164" y="59436"/>
                  </a:lnTo>
                  <a:lnTo>
                    <a:pt x="62246" y="51031"/>
                  </a:lnTo>
                  <a:lnTo>
                    <a:pt x="47801" y="36855"/>
                  </a:lnTo>
                  <a:close/>
                </a:path>
                <a:path w="415925" h="97789">
                  <a:moveTo>
                    <a:pt x="62246" y="51031"/>
                  </a:moveTo>
                  <a:lnTo>
                    <a:pt x="50164" y="59436"/>
                  </a:lnTo>
                  <a:lnTo>
                    <a:pt x="70811" y="59436"/>
                  </a:lnTo>
                  <a:lnTo>
                    <a:pt x="62246" y="51031"/>
                  </a:lnTo>
                  <a:close/>
                </a:path>
                <a:path w="415925" h="97789">
                  <a:moveTo>
                    <a:pt x="345785" y="46024"/>
                  </a:moveTo>
                  <a:lnTo>
                    <a:pt x="353402" y="51351"/>
                  </a:lnTo>
                  <a:lnTo>
                    <a:pt x="358411" y="46481"/>
                  </a:lnTo>
                  <a:lnTo>
                    <a:pt x="346963" y="46481"/>
                  </a:lnTo>
                  <a:lnTo>
                    <a:pt x="345785" y="46024"/>
                  </a:lnTo>
                  <a:close/>
                </a:path>
                <a:path w="415925" h="97789">
                  <a:moveTo>
                    <a:pt x="207517" y="0"/>
                  </a:moveTo>
                  <a:lnTo>
                    <a:pt x="167766" y="1905"/>
                  </a:lnTo>
                  <a:lnTo>
                    <a:pt x="129286" y="7619"/>
                  </a:lnTo>
                  <a:lnTo>
                    <a:pt x="76580" y="21971"/>
                  </a:lnTo>
                  <a:lnTo>
                    <a:pt x="61467" y="27812"/>
                  </a:lnTo>
                  <a:lnTo>
                    <a:pt x="60705" y="28067"/>
                  </a:lnTo>
                  <a:lnTo>
                    <a:pt x="59943" y="28448"/>
                  </a:lnTo>
                  <a:lnTo>
                    <a:pt x="59309" y="28829"/>
                  </a:lnTo>
                  <a:lnTo>
                    <a:pt x="47801" y="36855"/>
                  </a:lnTo>
                  <a:lnTo>
                    <a:pt x="62246" y="51031"/>
                  </a:lnTo>
                  <a:lnTo>
                    <a:pt x="69151" y="46228"/>
                  </a:lnTo>
                  <a:lnTo>
                    <a:pt x="68452" y="46228"/>
                  </a:lnTo>
                  <a:lnTo>
                    <a:pt x="70612" y="45212"/>
                  </a:lnTo>
                  <a:lnTo>
                    <a:pt x="71162" y="45212"/>
                  </a:lnTo>
                  <a:lnTo>
                    <a:pt x="83692" y="40512"/>
                  </a:lnTo>
                  <a:lnTo>
                    <a:pt x="99440" y="35306"/>
                  </a:lnTo>
                  <a:lnTo>
                    <a:pt x="151637" y="23875"/>
                  </a:lnTo>
                  <a:lnTo>
                    <a:pt x="208025" y="19812"/>
                  </a:lnTo>
                  <a:lnTo>
                    <a:pt x="332137" y="19812"/>
                  </a:lnTo>
                  <a:lnTo>
                    <a:pt x="321690" y="16382"/>
                  </a:lnTo>
                  <a:lnTo>
                    <a:pt x="266700" y="4318"/>
                  </a:lnTo>
                  <a:lnTo>
                    <a:pt x="227456" y="507"/>
                  </a:lnTo>
                  <a:lnTo>
                    <a:pt x="207517" y="0"/>
                  </a:lnTo>
                  <a:close/>
                </a:path>
                <a:path w="415925" h="97789">
                  <a:moveTo>
                    <a:pt x="344804" y="45338"/>
                  </a:moveTo>
                  <a:lnTo>
                    <a:pt x="345785" y="46024"/>
                  </a:lnTo>
                  <a:lnTo>
                    <a:pt x="346963" y="46481"/>
                  </a:lnTo>
                  <a:lnTo>
                    <a:pt x="344804" y="45338"/>
                  </a:lnTo>
                  <a:close/>
                </a:path>
                <a:path w="415925" h="97789">
                  <a:moveTo>
                    <a:pt x="359587" y="45338"/>
                  </a:moveTo>
                  <a:lnTo>
                    <a:pt x="344804" y="45338"/>
                  </a:lnTo>
                  <a:lnTo>
                    <a:pt x="346963" y="46481"/>
                  </a:lnTo>
                  <a:lnTo>
                    <a:pt x="358411" y="46481"/>
                  </a:lnTo>
                  <a:lnTo>
                    <a:pt x="359587" y="45338"/>
                  </a:lnTo>
                  <a:close/>
                </a:path>
                <a:path w="415925" h="97789">
                  <a:moveTo>
                    <a:pt x="70612" y="45212"/>
                  </a:moveTo>
                  <a:lnTo>
                    <a:pt x="68452" y="46228"/>
                  </a:lnTo>
                  <a:lnTo>
                    <a:pt x="69968" y="45659"/>
                  </a:lnTo>
                  <a:lnTo>
                    <a:pt x="70612" y="45212"/>
                  </a:lnTo>
                  <a:close/>
                </a:path>
                <a:path w="415925" h="97789">
                  <a:moveTo>
                    <a:pt x="69968" y="45659"/>
                  </a:moveTo>
                  <a:lnTo>
                    <a:pt x="68452" y="46228"/>
                  </a:lnTo>
                  <a:lnTo>
                    <a:pt x="69151" y="46228"/>
                  </a:lnTo>
                  <a:lnTo>
                    <a:pt x="69968" y="45659"/>
                  </a:lnTo>
                  <a:close/>
                </a:path>
                <a:path w="415925" h="97789">
                  <a:moveTo>
                    <a:pt x="332137" y="19812"/>
                  </a:moveTo>
                  <a:lnTo>
                    <a:pt x="208025" y="19812"/>
                  </a:lnTo>
                  <a:lnTo>
                    <a:pt x="226949" y="20193"/>
                  </a:lnTo>
                  <a:lnTo>
                    <a:pt x="245745" y="21717"/>
                  </a:lnTo>
                  <a:lnTo>
                    <a:pt x="299847" y="30987"/>
                  </a:lnTo>
                  <a:lnTo>
                    <a:pt x="345785" y="46024"/>
                  </a:lnTo>
                  <a:lnTo>
                    <a:pt x="344804" y="45338"/>
                  </a:lnTo>
                  <a:lnTo>
                    <a:pt x="359587" y="45338"/>
                  </a:lnTo>
                  <a:lnTo>
                    <a:pt x="367837" y="37319"/>
                  </a:lnTo>
                  <a:lnTo>
                    <a:pt x="356235" y="29082"/>
                  </a:lnTo>
                  <a:lnTo>
                    <a:pt x="355600" y="28701"/>
                  </a:lnTo>
                  <a:lnTo>
                    <a:pt x="354075" y="27940"/>
                  </a:lnTo>
                  <a:lnTo>
                    <a:pt x="338327" y="21843"/>
                  </a:lnTo>
                  <a:lnTo>
                    <a:pt x="332137" y="19812"/>
                  </a:lnTo>
                  <a:close/>
                </a:path>
                <a:path w="415925" h="97789">
                  <a:moveTo>
                    <a:pt x="71162" y="45212"/>
                  </a:moveTo>
                  <a:lnTo>
                    <a:pt x="70612" y="45212"/>
                  </a:lnTo>
                  <a:lnTo>
                    <a:pt x="69968" y="45659"/>
                  </a:lnTo>
                  <a:lnTo>
                    <a:pt x="71162" y="4521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29027" y="4622292"/>
              <a:ext cx="231648" cy="2133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162048" y="4637278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83208" y="4879847"/>
            <a:ext cx="231648" cy="2133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315592" y="489457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976372" y="4879847"/>
            <a:ext cx="230124" cy="2133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3008502" y="489457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59536" y="5137403"/>
            <a:ext cx="231648" cy="2118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927303" y="51518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2F2F2F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706879" y="5137403"/>
            <a:ext cx="230124" cy="2118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773682" y="51518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552700" y="5137403"/>
            <a:ext cx="231648" cy="21183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620136" y="51518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398520" y="5137403"/>
            <a:ext cx="231647" cy="2118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466591" y="515188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49223" y="5393435"/>
            <a:ext cx="230123" cy="2133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15772" y="54088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071372" y="5393435"/>
            <a:ext cx="231647" cy="2133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139139" y="54088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2F2F2F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495044" y="5393435"/>
            <a:ext cx="231648" cy="2133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562227" y="54088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828802" y="4795773"/>
            <a:ext cx="2621280" cy="638810"/>
            <a:chOff x="828802" y="4795773"/>
            <a:chExt cx="2621280" cy="638810"/>
          </a:xfrm>
        </p:grpSpPr>
        <p:sp>
          <p:nvSpPr>
            <p:cNvPr id="101" name="object 101"/>
            <p:cNvSpPr/>
            <p:nvPr/>
          </p:nvSpPr>
          <p:spPr>
            <a:xfrm>
              <a:off x="838962" y="4805933"/>
              <a:ext cx="2600960" cy="618490"/>
            </a:xfrm>
            <a:custGeom>
              <a:avLst/>
              <a:gdLst/>
              <a:ahLst/>
              <a:cxnLst/>
              <a:rect l="l" t="t" r="r" b="b"/>
              <a:pathLst>
                <a:path w="2600960" h="618489">
                  <a:moveTo>
                    <a:pt x="1331976" y="0"/>
                  </a:moveTo>
                  <a:lnTo>
                    <a:pt x="635507" y="104394"/>
                  </a:lnTo>
                </a:path>
                <a:path w="2600960" h="618489">
                  <a:moveTo>
                    <a:pt x="485140" y="256032"/>
                  </a:moveTo>
                  <a:lnTo>
                    <a:pt x="211835" y="360426"/>
                  </a:lnTo>
                </a:path>
                <a:path w="2600960" h="618489">
                  <a:moveTo>
                    <a:pt x="61709" y="513588"/>
                  </a:moveTo>
                  <a:lnTo>
                    <a:pt x="0" y="617982"/>
                  </a:lnTo>
                </a:path>
                <a:path w="2600960" h="618489">
                  <a:moveTo>
                    <a:pt x="211835" y="513588"/>
                  </a:moveTo>
                  <a:lnTo>
                    <a:pt x="273545" y="617982"/>
                  </a:lnTo>
                </a:path>
                <a:path w="2600960" h="618489">
                  <a:moveTo>
                    <a:pt x="635507" y="256032"/>
                  </a:moveTo>
                  <a:lnTo>
                    <a:pt x="908812" y="360426"/>
                  </a:lnTo>
                </a:path>
                <a:path w="2600960" h="618489">
                  <a:moveTo>
                    <a:pt x="907542" y="513588"/>
                  </a:moveTo>
                  <a:lnTo>
                    <a:pt x="845819" y="617982"/>
                  </a:lnTo>
                </a:path>
                <a:path w="2600960" h="618489">
                  <a:moveTo>
                    <a:pt x="1481327" y="0"/>
                  </a:moveTo>
                  <a:lnTo>
                    <a:pt x="2177796" y="104394"/>
                  </a:lnTo>
                </a:path>
                <a:path w="2600960" h="618489">
                  <a:moveTo>
                    <a:pt x="2327148" y="256032"/>
                  </a:moveTo>
                  <a:lnTo>
                    <a:pt x="2600452" y="360426"/>
                  </a:lnTo>
                </a:path>
                <a:path w="2600960" h="618489">
                  <a:moveTo>
                    <a:pt x="1905000" y="360426"/>
                  </a:moveTo>
                  <a:lnTo>
                    <a:pt x="2178304" y="256032"/>
                  </a:lnTo>
                </a:path>
              </a:pathLst>
            </a:custGeom>
            <a:ln w="19812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0422" y="5227827"/>
              <a:ext cx="190372" cy="19621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057757" y="5955284"/>
            <a:ext cx="226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A</a:t>
            </a:r>
            <a:r>
              <a:rPr sz="1000" b="1" spc="-7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=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1318260" y="5940552"/>
          <a:ext cx="2118356" cy="19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8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20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20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1209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120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120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1081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solidFill>
                            <a:srgbClr val="2F2F2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solidFill>
                            <a:srgbClr val="2F2F2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05" name="object 105"/>
          <p:cNvGrpSpPr/>
          <p:nvPr/>
        </p:nvGrpSpPr>
        <p:grpSpPr>
          <a:xfrm>
            <a:off x="2068829" y="4657344"/>
            <a:ext cx="4396105" cy="1286510"/>
            <a:chOff x="2068829" y="4657344"/>
            <a:chExt cx="4396105" cy="1286510"/>
          </a:xfrm>
        </p:grpSpPr>
        <p:sp>
          <p:nvSpPr>
            <p:cNvPr id="106" name="object 106"/>
            <p:cNvSpPr/>
            <p:nvPr/>
          </p:nvSpPr>
          <p:spPr>
            <a:xfrm>
              <a:off x="2068829" y="5844540"/>
              <a:ext cx="1057910" cy="99060"/>
            </a:xfrm>
            <a:custGeom>
              <a:avLst/>
              <a:gdLst/>
              <a:ahLst/>
              <a:cxnLst/>
              <a:rect l="l" t="t" r="r" b="b"/>
              <a:pathLst>
                <a:path w="1057910" h="99060">
                  <a:moveTo>
                    <a:pt x="987065" y="68976"/>
                  </a:moveTo>
                  <a:lnTo>
                    <a:pt x="972946" y="92494"/>
                  </a:lnTo>
                  <a:lnTo>
                    <a:pt x="1057909" y="98971"/>
                  </a:lnTo>
                  <a:lnTo>
                    <a:pt x="1042740" y="75133"/>
                  </a:lnTo>
                  <a:lnTo>
                    <a:pt x="998855" y="75133"/>
                  </a:lnTo>
                  <a:lnTo>
                    <a:pt x="987065" y="68976"/>
                  </a:lnTo>
                  <a:close/>
                </a:path>
                <a:path w="1057910" h="99060">
                  <a:moveTo>
                    <a:pt x="46100" y="26631"/>
                  </a:moveTo>
                  <a:lnTo>
                    <a:pt x="0" y="98298"/>
                  </a:lnTo>
                  <a:lnTo>
                    <a:pt x="84962" y="92138"/>
                  </a:lnTo>
                  <a:lnTo>
                    <a:pt x="74603" y="74676"/>
                  </a:lnTo>
                  <a:lnTo>
                    <a:pt x="59181" y="74676"/>
                  </a:lnTo>
                  <a:lnTo>
                    <a:pt x="50037" y="57073"/>
                  </a:lnTo>
                  <a:lnTo>
                    <a:pt x="60848" y="51491"/>
                  </a:lnTo>
                  <a:lnTo>
                    <a:pt x="46100" y="26631"/>
                  </a:lnTo>
                  <a:close/>
                </a:path>
                <a:path w="1057910" h="99060">
                  <a:moveTo>
                    <a:pt x="997265" y="51986"/>
                  </a:moveTo>
                  <a:lnTo>
                    <a:pt x="987065" y="68976"/>
                  </a:lnTo>
                  <a:lnTo>
                    <a:pt x="998855" y="75133"/>
                  </a:lnTo>
                  <a:lnTo>
                    <a:pt x="1007999" y="57543"/>
                  </a:lnTo>
                  <a:lnTo>
                    <a:pt x="997265" y="51986"/>
                  </a:lnTo>
                  <a:close/>
                </a:path>
                <a:path w="1057910" h="99060">
                  <a:moveTo>
                    <a:pt x="1012189" y="27127"/>
                  </a:moveTo>
                  <a:lnTo>
                    <a:pt x="997265" y="51986"/>
                  </a:lnTo>
                  <a:lnTo>
                    <a:pt x="1007999" y="57543"/>
                  </a:lnTo>
                  <a:lnTo>
                    <a:pt x="998855" y="75133"/>
                  </a:lnTo>
                  <a:lnTo>
                    <a:pt x="1042740" y="75133"/>
                  </a:lnTo>
                  <a:lnTo>
                    <a:pt x="1012189" y="27127"/>
                  </a:lnTo>
                  <a:close/>
                </a:path>
                <a:path w="1057910" h="99060">
                  <a:moveTo>
                    <a:pt x="60848" y="51491"/>
                  </a:moveTo>
                  <a:lnTo>
                    <a:pt x="50037" y="57073"/>
                  </a:lnTo>
                  <a:lnTo>
                    <a:pt x="59181" y="74676"/>
                  </a:lnTo>
                  <a:lnTo>
                    <a:pt x="70983" y="68573"/>
                  </a:lnTo>
                  <a:lnTo>
                    <a:pt x="60848" y="51491"/>
                  </a:lnTo>
                  <a:close/>
                </a:path>
                <a:path w="1057910" h="99060">
                  <a:moveTo>
                    <a:pt x="70983" y="68573"/>
                  </a:moveTo>
                  <a:lnTo>
                    <a:pt x="59181" y="74676"/>
                  </a:lnTo>
                  <a:lnTo>
                    <a:pt x="74603" y="74676"/>
                  </a:lnTo>
                  <a:lnTo>
                    <a:pt x="70983" y="68573"/>
                  </a:lnTo>
                  <a:close/>
                </a:path>
                <a:path w="1057910" h="99060">
                  <a:moveTo>
                    <a:pt x="984971" y="67882"/>
                  </a:moveTo>
                  <a:lnTo>
                    <a:pt x="987065" y="68976"/>
                  </a:lnTo>
                  <a:lnTo>
                    <a:pt x="987570" y="68135"/>
                  </a:lnTo>
                  <a:lnTo>
                    <a:pt x="985901" y="68135"/>
                  </a:lnTo>
                  <a:lnTo>
                    <a:pt x="984971" y="67882"/>
                  </a:lnTo>
                  <a:close/>
                </a:path>
                <a:path w="1057910" h="99060">
                  <a:moveTo>
                    <a:pt x="528955" y="0"/>
                  </a:moveTo>
                  <a:lnTo>
                    <a:pt x="479170" y="482"/>
                  </a:lnTo>
                  <a:lnTo>
                    <a:pt x="429894" y="2006"/>
                  </a:lnTo>
                  <a:lnTo>
                    <a:pt x="381253" y="4406"/>
                  </a:lnTo>
                  <a:lnTo>
                    <a:pt x="333882" y="7658"/>
                  </a:lnTo>
                  <a:lnTo>
                    <a:pt x="288036" y="11671"/>
                  </a:lnTo>
                  <a:lnTo>
                    <a:pt x="244094" y="16370"/>
                  </a:lnTo>
                  <a:lnTo>
                    <a:pt x="202564" y="21818"/>
                  </a:lnTo>
                  <a:lnTo>
                    <a:pt x="163702" y="27762"/>
                  </a:lnTo>
                  <a:lnTo>
                    <a:pt x="111125" y="37757"/>
                  </a:lnTo>
                  <a:lnTo>
                    <a:pt x="66167" y="48818"/>
                  </a:lnTo>
                  <a:lnTo>
                    <a:pt x="60848" y="51491"/>
                  </a:lnTo>
                  <a:lnTo>
                    <a:pt x="70983" y="68573"/>
                  </a:lnTo>
                  <a:lnTo>
                    <a:pt x="72567" y="67754"/>
                  </a:lnTo>
                  <a:lnTo>
                    <a:pt x="72008" y="67754"/>
                  </a:lnTo>
                  <a:lnTo>
                    <a:pt x="74040" y="66992"/>
                  </a:lnTo>
                  <a:lnTo>
                    <a:pt x="74827" y="66992"/>
                  </a:lnTo>
                  <a:lnTo>
                    <a:pt x="85725" y="64046"/>
                  </a:lnTo>
                  <a:lnTo>
                    <a:pt x="100075" y="60477"/>
                  </a:lnTo>
                  <a:lnTo>
                    <a:pt x="148970" y="50406"/>
                  </a:lnTo>
                  <a:lnTo>
                    <a:pt x="225678" y="38671"/>
                  </a:lnTo>
                  <a:lnTo>
                    <a:pt x="290068" y="31381"/>
                  </a:lnTo>
                  <a:lnTo>
                    <a:pt x="335533" y="27393"/>
                  </a:lnTo>
                  <a:lnTo>
                    <a:pt x="382650" y="24168"/>
                  </a:lnTo>
                  <a:lnTo>
                    <a:pt x="430783" y="21805"/>
                  </a:lnTo>
                  <a:lnTo>
                    <a:pt x="479806" y="20281"/>
                  </a:lnTo>
                  <a:lnTo>
                    <a:pt x="839812" y="19812"/>
                  </a:lnTo>
                  <a:lnTo>
                    <a:pt x="834770" y="19126"/>
                  </a:lnTo>
                  <a:lnTo>
                    <a:pt x="791971" y="14058"/>
                  </a:lnTo>
                  <a:lnTo>
                    <a:pt x="723900" y="7645"/>
                  </a:lnTo>
                  <a:lnTo>
                    <a:pt x="676528" y="4394"/>
                  </a:lnTo>
                  <a:lnTo>
                    <a:pt x="628014" y="2006"/>
                  </a:lnTo>
                  <a:lnTo>
                    <a:pt x="578612" y="482"/>
                  </a:lnTo>
                  <a:lnTo>
                    <a:pt x="528955" y="0"/>
                  </a:lnTo>
                  <a:close/>
                </a:path>
                <a:path w="1057910" h="99060">
                  <a:moveTo>
                    <a:pt x="983995" y="67373"/>
                  </a:moveTo>
                  <a:lnTo>
                    <a:pt x="984971" y="67882"/>
                  </a:lnTo>
                  <a:lnTo>
                    <a:pt x="985901" y="68135"/>
                  </a:lnTo>
                  <a:lnTo>
                    <a:pt x="983995" y="67373"/>
                  </a:lnTo>
                  <a:close/>
                </a:path>
                <a:path w="1057910" h="99060">
                  <a:moveTo>
                    <a:pt x="988028" y="67373"/>
                  </a:moveTo>
                  <a:lnTo>
                    <a:pt x="983995" y="67373"/>
                  </a:lnTo>
                  <a:lnTo>
                    <a:pt x="985901" y="68135"/>
                  </a:lnTo>
                  <a:lnTo>
                    <a:pt x="987570" y="68135"/>
                  </a:lnTo>
                  <a:lnTo>
                    <a:pt x="988028" y="67373"/>
                  </a:lnTo>
                  <a:close/>
                </a:path>
                <a:path w="1057910" h="99060">
                  <a:moveTo>
                    <a:pt x="839812" y="19812"/>
                  </a:moveTo>
                  <a:lnTo>
                    <a:pt x="529082" y="19812"/>
                  </a:lnTo>
                  <a:lnTo>
                    <a:pt x="578484" y="20281"/>
                  </a:lnTo>
                  <a:lnTo>
                    <a:pt x="627380" y="21805"/>
                  </a:lnTo>
                  <a:lnTo>
                    <a:pt x="675513" y="24180"/>
                  </a:lnTo>
                  <a:lnTo>
                    <a:pt x="722502" y="27406"/>
                  </a:lnTo>
                  <a:lnTo>
                    <a:pt x="767969" y="31483"/>
                  </a:lnTo>
                  <a:lnTo>
                    <a:pt x="832357" y="38785"/>
                  </a:lnTo>
                  <a:lnTo>
                    <a:pt x="872108" y="44462"/>
                  </a:lnTo>
                  <a:lnTo>
                    <a:pt x="926338" y="54013"/>
                  </a:lnTo>
                  <a:lnTo>
                    <a:pt x="972438" y="64477"/>
                  </a:lnTo>
                  <a:lnTo>
                    <a:pt x="984971" y="67882"/>
                  </a:lnTo>
                  <a:lnTo>
                    <a:pt x="983995" y="67373"/>
                  </a:lnTo>
                  <a:lnTo>
                    <a:pt x="988028" y="67373"/>
                  </a:lnTo>
                  <a:lnTo>
                    <a:pt x="997265" y="51986"/>
                  </a:lnTo>
                  <a:lnTo>
                    <a:pt x="993013" y="49784"/>
                  </a:lnTo>
                  <a:lnTo>
                    <a:pt x="992505" y="49466"/>
                  </a:lnTo>
                  <a:lnTo>
                    <a:pt x="946657" y="38023"/>
                  </a:lnTo>
                  <a:lnTo>
                    <a:pt x="894207" y="27940"/>
                  </a:lnTo>
                  <a:lnTo>
                    <a:pt x="854471" y="21805"/>
                  </a:lnTo>
                  <a:lnTo>
                    <a:pt x="839812" y="19812"/>
                  </a:lnTo>
                  <a:close/>
                </a:path>
                <a:path w="1057910" h="99060">
                  <a:moveTo>
                    <a:pt x="74040" y="66992"/>
                  </a:moveTo>
                  <a:lnTo>
                    <a:pt x="72008" y="67754"/>
                  </a:lnTo>
                  <a:lnTo>
                    <a:pt x="73179" y="67438"/>
                  </a:lnTo>
                  <a:lnTo>
                    <a:pt x="74040" y="66992"/>
                  </a:lnTo>
                  <a:close/>
                </a:path>
                <a:path w="1057910" h="99060">
                  <a:moveTo>
                    <a:pt x="73179" y="67438"/>
                  </a:moveTo>
                  <a:lnTo>
                    <a:pt x="72008" y="67754"/>
                  </a:lnTo>
                  <a:lnTo>
                    <a:pt x="72567" y="67754"/>
                  </a:lnTo>
                  <a:lnTo>
                    <a:pt x="73179" y="67438"/>
                  </a:lnTo>
                  <a:close/>
                </a:path>
                <a:path w="1057910" h="99060">
                  <a:moveTo>
                    <a:pt x="74827" y="66992"/>
                  </a:moveTo>
                  <a:lnTo>
                    <a:pt x="74040" y="66992"/>
                  </a:lnTo>
                  <a:lnTo>
                    <a:pt x="73179" y="67438"/>
                  </a:lnTo>
                  <a:lnTo>
                    <a:pt x="74827" y="6699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248400" y="4657344"/>
              <a:ext cx="216407" cy="21031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6273800" y="467118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458967" y="4911852"/>
            <a:ext cx="216407" cy="2103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484114" y="492569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037831" y="4911852"/>
            <a:ext cx="216407" cy="2103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7063485" y="492569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064252" y="5166359"/>
            <a:ext cx="216407" cy="2103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5124450" y="51802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853684" y="5166359"/>
            <a:ext cx="216407" cy="2103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5914135" y="51802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643116" y="5166359"/>
            <a:ext cx="216407" cy="2103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6703568" y="51802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432547" y="5166359"/>
            <a:ext cx="216407" cy="2103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7493254" y="51802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866132" y="5420867"/>
            <a:ext cx="217931" cy="2103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4926838" y="543496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260847" y="5420867"/>
            <a:ext cx="217931" cy="2103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321934" y="543496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655564" y="5420867"/>
            <a:ext cx="217931" cy="2103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5716651" y="543496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974591" y="3048000"/>
            <a:ext cx="3505835" cy="2412365"/>
            <a:chOff x="3974591" y="3048000"/>
            <a:chExt cx="3505835" cy="2412365"/>
          </a:xfrm>
        </p:grpSpPr>
        <p:sp>
          <p:nvSpPr>
            <p:cNvPr id="128" name="object 128"/>
            <p:cNvSpPr/>
            <p:nvPr/>
          </p:nvSpPr>
          <p:spPr>
            <a:xfrm>
              <a:off x="5045201" y="4837938"/>
              <a:ext cx="2425700" cy="612775"/>
            </a:xfrm>
            <a:custGeom>
              <a:avLst/>
              <a:gdLst/>
              <a:ahLst/>
              <a:cxnLst/>
              <a:rect l="l" t="t" r="r" b="b"/>
              <a:pathLst>
                <a:path w="2425700" h="612775">
                  <a:moveTo>
                    <a:pt x="1241044" y="0"/>
                  </a:moveTo>
                  <a:lnTo>
                    <a:pt x="591312" y="103378"/>
                  </a:lnTo>
                </a:path>
                <a:path w="2425700" h="612775">
                  <a:moveTo>
                    <a:pt x="451612" y="254507"/>
                  </a:moveTo>
                  <a:lnTo>
                    <a:pt x="196596" y="357886"/>
                  </a:lnTo>
                </a:path>
                <a:path w="2425700" h="612775">
                  <a:moveTo>
                    <a:pt x="57531" y="509016"/>
                  </a:moveTo>
                  <a:lnTo>
                    <a:pt x="0" y="612394"/>
                  </a:lnTo>
                </a:path>
                <a:path w="2425700" h="612775">
                  <a:moveTo>
                    <a:pt x="196596" y="509016"/>
                  </a:moveTo>
                  <a:lnTo>
                    <a:pt x="254126" y="612394"/>
                  </a:lnTo>
                </a:path>
                <a:path w="2425700" h="612775">
                  <a:moveTo>
                    <a:pt x="591312" y="254507"/>
                  </a:moveTo>
                  <a:lnTo>
                    <a:pt x="846327" y="357886"/>
                  </a:lnTo>
                </a:path>
                <a:path w="2425700" h="612775">
                  <a:moveTo>
                    <a:pt x="846963" y="509016"/>
                  </a:moveTo>
                  <a:lnTo>
                    <a:pt x="789432" y="612394"/>
                  </a:lnTo>
                </a:path>
                <a:path w="2425700" h="612775">
                  <a:moveTo>
                    <a:pt x="1380744" y="0"/>
                  </a:moveTo>
                  <a:lnTo>
                    <a:pt x="2030476" y="103378"/>
                  </a:lnTo>
                </a:path>
                <a:path w="2425700" h="612775">
                  <a:moveTo>
                    <a:pt x="2170176" y="254507"/>
                  </a:moveTo>
                  <a:lnTo>
                    <a:pt x="2425192" y="357886"/>
                  </a:lnTo>
                </a:path>
                <a:path w="2425700" h="612775">
                  <a:moveTo>
                    <a:pt x="1775459" y="357886"/>
                  </a:moveTo>
                  <a:lnTo>
                    <a:pt x="2030476" y="254507"/>
                  </a:lnTo>
                </a:path>
              </a:pathLst>
            </a:custGeom>
            <a:ln w="19812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979163" y="3052572"/>
              <a:ext cx="699515" cy="2331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79163" y="3052572"/>
              <a:ext cx="699770" cy="233679"/>
            </a:xfrm>
            <a:custGeom>
              <a:avLst/>
              <a:gdLst/>
              <a:ahLst/>
              <a:cxnLst/>
              <a:rect l="l" t="t" r="r" b="b"/>
              <a:pathLst>
                <a:path w="699770" h="233679">
                  <a:moveTo>
                    <a:pt x="0" y="58292"/>
                  </a:moveTo>
                  <a:lnTo>
                    <a:pt x="582930" y="58292"/>
                  </a:lnTo>
                  <a:lnTo>
                    <a:pt x="582930" y="0"/>
                  </a:lnTo>
                  <a:lnTo>
                    <a:pt x="699515" y="116586"/>
                  </a:lnTo>
                  <a:lnTo>
                    <a:pt x="582930" y="233172"/>
                  </a:lnTo>
                  <a:lnTo>
                    <a:pt x="582930" y="174878"/>
                  </a:lnTo>
                  <a:lnTo>
                    <a:pt x="0" y="174878"/>
                  </a:lnTo>
                  <a:lnTo>
                    <a:pt x="0" y="58292"/>
                  </a:lnTo>
                  <a:close/>
                </a:path>
              </a:pathLst>
            </a:custGeom>
            <a:ln w="9144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989831" y="5190744"/>
              <a:ext cx="699515" cy="23317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989831" y="5190744"/>
              <a:ext cx="699770" cy="233679"/>
            </a:xfrm>
            <a:custGeom>
              <a:avLst/>
              <a:gdLst/>
              <a:ahLst/>
              <a:cxnLst/>
              <a:rect l="l" t="t" r="r" b="b"/>
              <a:pathLst>
                <a:path w="699770" h="233679">
                  <a:moveTo>
                    <a:pt x="0" y="58292"/>
                  </a:moveTo>
                  <a:lnTo>
                    <a:pt x="582929" y="58292"/>
                  </a:lnTo>
                  <a:lnTo>
                    <a:pt x="582929" y="0"/>
                  </a:lnTo>
                  <a:lnTo>
                    <a:pt x="699515" y="116585"/>
                  </a:lnTo>
                  <a:lnTo>
                    <a:pt x="582929" y="233171"/>
                  </a:lnTo>
                  <a:lnTo>
                    <a:pt x="582929" y="174878"/>
                  </a:lnTo>
                  <a:lnTo>
                    <a:pt x="0" y="174878"/>
                  </a:lnTo>
                  <a:lnTo>
                    <a:pt x="0" y="58292"/>
                  </a:lnTo>
                  <a:close/>
                </a:path>
              </a:pathLst>
            </a:custGeom>
            <a:ln w="9144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3" name="object 133"/>
          <p:cNvGraphicFramePr>
            <a:graphicFrameLocks noGrp="1"/>
          </p:cNvGraphicFramePr>
          <p:nvPr/>
        </p:nvGraphicFramePr>
        <p:xfrm>
          <a:off x="5490971" y="5961888"/>
          <a:ext cx="1974848" cy="1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81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81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9812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68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28575">
                      <a:solidFill>
                        <a:srgbClr val="3399FF"/>
                      </a:solidFill>
                      <a:prstDash val="solid"/>
                    </a:lnL>
                    <a:lnR w="28575">
                      <a:solidFill>
                        <a:srgbClr val="3399FF"/>
                      </a:solidFill>
                      <a:prstDash val="solid"/>
                    </a:lnR>
                    <a:lnT w="28575">
                      <a:solidFill>
                        <a:srgbClr val="3399FF"/>
                      </a:solidFill>
                      <a:prstDash val="solid"/>
                    </a:lnT>
                    <a:lnB w="28575">
                      <a:solidFill>
                        <a:srgbClr val="3399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4" name="object 134"/>
          <p:cNvSpPr txBox="1"/>
          <p:nvPr/>
        </p:nvSpPr>
        <p:spPr>
          <a:xfrm>
            <a:off x="5241416" y="5975705"/>
            <a:ext cx="226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A</a:t>
            </a:r>
            <a:r>
              <a:rPr sz="1000" b="1" spc="-7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=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2802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Heapify()</a:t>
            </a:r>
            <a:r>
              <a:rPr sz="3200" spc="-65" dirty="0"/>
              <a:t> </a:t>
            </a:r>
            <a:r>
              <a:rPr sz="3200" dirty="0"/>
              <a:t>Analizi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160" y="1126236"/>
            <a:ext cx="7754620" cy="4369435"/>
            <a:chOff x="899160" y="1126236"/>
            <a:chExt cx="7754620" cy="4369435"/>
          </a:xfrm>
        </p:grpSpPr>
        <p:sp>
          <p:nvSpPr>
            <p:cNvPr id="5" name="object 5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160" y="1845563"/>
              <a:ext cx="6777228" cy="3649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48613" y="1931669"/>
            <a:ext cx="23241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18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8239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Heapify() Analizi:</a:t>
            </a:r>
            <a:r>
              <a:rPr sz="3200" spc="-85" dirty="0"/>
              <a:t> </a:t>
            </a:r>
            <a:r>
              <a:rPr sz="3200" spc="-5" dirty="0"/>
              <a:t>ispat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4608" y="716280"/>
            <a:ext cx="7594600" cy="5468620"/>
            <a:chOff x="1054608" y="716280"/>
            <a:chExt cx="7594600" cy="5468620"/>
          </a:xfrm>
        </p:grpSpPr>
        <p:sp>
          <p:nvSpPr>
            <p:cNvPr id="5" name="object 5"/>
            <p:cNvSpPr/>
            <p:nvPr/>
          </p:nvSpPr>
          <p:spPr>
            <a:xfrm>
              <a:off x="7487411" y="716280"/>
              <a:ext cx="1161288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4608" y="1972055"/>
              <a:ext cx="7024116" cy="4212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85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İşlemleri </a:t>
            </a:r>
            <a:r>
              <a:rPr sz="3200" spc="-5" dirty="0"/>
              <a:t>:Heap </a:t>
            </a:r>
            <a:r>
              <a:rPr sz="3200" spc="-20" dirty="0"/>
              <a:t>Yapılandırması  </a:t>
            </a:r>
            <a:r>
              <a:rPr sz="3200" spc="-5" dirty="0"/>
              <a:t>BuildHeap()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9223" y="1858517"/>
            <a:ext cx="6402070" cy="399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A[1..n] dizisinin n=lenght[A] </a:t>
            </a:r>
            <a:r>
              <a:rPr sz="2400" spc="-10" dirty="0">
                <a:latin typeface="Calibri"/>
                <a:cs typeface="Calibri"/>
              </a:rPr>
              <a:t>uzunluğunda </a:t>
            </a:r>
            <a:r>
              <a:rPr sz="2400" spc="-5" dirty="0">
                <a:latin typeface="Calibri"/>
                <a:cs typeface="Calibri"/>
              </a:rPr>
              <a:t>olan bir  heap’ dönüştürülmesi.</a:t>
            </a:r>
            <a:endParaRPr sz="2400">
              <a:latin typeface="Calibri"/>
              <a:cs typeface="Calibri"/>
            </a:endParaRPr>
          </a:p>
          <a:p>
            <a:pPr marL="285115" marR="1443990" indent="-273050">
              <a:lnSpc>
                <a:spcPts val="2380"/>
              </a:lnSpc>
              <a:spcBef>
                <a:spcPts val="62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Alt </a:t>
            </a:r>
            <a:r>
              <a:rPr sz="2000" spc="-5" dirty="0">
                <a:latin typeface="Calibri"/>
                <a:cs typeface="Calibri"/>
              </a:rPr>
              <a:t>dizideki </a:t>
            </a:r>
            <a:r>
              <a:rPr sz="2000" dirty="0">
                <a:latin typeface="Calibri"/>
                <a:cs typeface="Calibri"/>
              </a:rPr>
              <a:t>A[(</a:t>
            </a:r>
            <a:r>
              <a:rPr sz="2000" dirty="0">
                <a:latin typeface="Symbol"/>
                <a:cs typeface="Symbol"/>
              </a:rPr>
              <a:t>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n / 2 </a:t>
            </a:r>
            <a:r>
              <a:rPr sz="2000" spc="-5" dirty="0">
                <a:latin typeface="Symbol"/>
                <a:cs typeface="Symbol"/>
              </a:rPr>
              <a:t></a:t>
            </a:r>
            <a:r>
              <a:rPr sz="2000" spc="-5" dirty="0">
                <a:latin typeface="Calibri"/>
                <a:cs typeface="Calibri"/>
              </a:rPr>
              <a:t>+1)…n] elamanlar heap  </a:t>
            </a:r>
            <a:r>
              <a:rPr sz="2000" spc="-15" dirty="0">
                <a:latin typeface="Calibri"/>
                <a:cs typeface="Calibri"/>
              </a:rPr>
              <a:t>durumundadır.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BuildHeap</a:t>
            </a:r>
            <a:r>
              <a:rPr sz="2000" b="1" spc="-5" dirty="0">
                <a:latin typeface="Consolas"/>
                <a:cs typeface="Consolas"/>
              </a:rPr>
              <a:t>(A)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285115">
              <a:lnSpc>
                <a:spcPct val="100000"/>
              </a:lnSpc>
              <a:spcBef>
                <a:spcPts val="480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heap_size</a:t>
            </a:r>
            <a:r>
              <a:rPr sz="2000" b="1" spc="-5" dirty="0">
                <a:latin typeface="Consolas"/>
                <a:cs typeface="Consolas"/>
              </a:rPr>
              <a:t>(A) </a:t>
            </a:r>
            <a:r>
              <a:rPr sz="2000" b="1" dirty="0">
                <a:latin typeface="Consolas"/>
                <a:cs typeface="Consolas"/>
              </a:rPr>
              <a:t>=</a:t>
            </a:r>
            <a:r>
              <a:rPr sz="2000" b="1" spc="-10" dirty="0"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length</a:t>
            </a:r>
            <a:r>
              <a:rPr sz="2000" b="1" spc="-5" dirty="0">
                <a:latin typeface="Consolas"/>
                <a:cs typeface="Consolas"/>
              </a:rPr>
              <a:t>(A);</a:t>
            </a:r>
            <a:endParaRPr sz="2000">
              <a:latin typeface="Consolas"/>
              <a:cs typeface="Consolas"/>
            </a:endParaRPr>
          </a:p>
          <a:p>
            <a:pPr marL="285115">
              <a:lnSpc>
                <a:spcPct val="100000"/>
              </a:lnSpc>
              <a:spcBef>
                <a:spcPts val="505"/>
              </a:spcBef>
              <a:tabLst>
                <a:tab pos="3552825" algn="l"/>
              </a:tabLst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for </a:t>
            </a:r>
            <a:r>
              <a:rPr sz="2000" b="1" dirty="0">
                <a:latin typeface="Consolas"/>
                <a:cs typeface="Consolas"/>
              </a:rPr>
              <a:t>(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= </a:t>
            </a:r>
            <a:r>
              <a:rPr sz="2000" dirty="0">
                <a:latin typeface="Symbol"/>
                <a:cs typeface="Symbol"/>
              </a:rPr>
              <a:t></a:t>
            </a:r>
            <a:r>
              <a:rPr sz="2000" b="1" dirty="0">
                <a:solidFill>
                  <a:srgbClr val="2B91AE"/>
                </a:solidFill>
                <a:latin typeface="Consolas"/>
                <a:cs typeface="Consolas"/>
              </a:rPr>
              <a:t>length</a:t>
            </a:r>
            <a:r>
              <a:rPr sz="2000" b="1" dirty="0">
                <a:latin typeface="Consolas"/>
                <a:cs typeface="Consolas"/>
              </a:rPr>
              <a:t>[A]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/</a:t>
            </a:r>
            <a:r>
              <a:rPr sz="2000" b="1" dirty="0">
                <a:latin typeface="Consolas"/>
                <a:cs typeface="Consolas"/>
              </a:rPr>
              <a:t>2</a:t>
            </a:r>
            <a:r>
              <a:rPr sz="2000" dirty="0">
                <a:latin typeface="Symbol"/>
                <a:cs typeface="Symbol"/>
              </a:rPr>
              <a:t>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downto</a:t>
            </a:r>
            <a:r>
              <a:rPr sz="2000" b="1" spc="-5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1)</a:t>
            </a:r>
            <a:endParaRPr sz="2000">
              <a:latin typeface="Consolas"/>
              <a:cs typeface="Consolas"/>
            </a:endParaRPr>
          </a:p>
          <a:p>
            <a:pPr marL="996950">
              <a:lnSpc>
                <a:spcPct val="100000"/>
              </a:lnSpc>
              <a:spcBef>
                <a:spcPts val="455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Max_Heapify</a:t>
            </a:r>
            <a:r>
              <a:rPr sz="2000" b="1" spc="-5" dirty="0">
                <a:latin typeface="Consolas"/>
                <a:cs typeface="Consolas"/>
              </a:rPr>
              <a:t>(A,</a:t>
            </a:r>
            <a:r>
              <a:rPr sz="2000" b="1" spc="-15" dirty="0"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spc="-5" dirty="0">
                <a:latin typeface="Consolas"/>
                <a:cs typeface="Consolas"/>
              </a:rPr>
              <a:t>);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1762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Ö</a:t>
            </a:r>
            <a:r>
              <a:rPr sz="3200" spc="5" dirty="0"/>
              <a:t>r</a:t>
            </a:r>
            <a:r>
              <a:rPr sz="3200" dirty="0"/>
              <a:t>nek</a:t>
            </a:r>
            <a:r>
              <a:rPr sz="3200" spc="-10" dirty="0"/>
              <a:t>:</a:t>
            </a:r>
            <a:r>
              <a:rPr sz="3200" dirty="0"/>
              <a:t>BuildHea</a:t>
            </a:r>
            <a:r>
              <a:rPr sz="3200" spc="-15" dirty="0"/>
              <a:t>p</a:t>
            </a:r>
            <a:r>
              <a:rPr sz="3200" dirty="0"/>
              <a:t>()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9611" y="1126236"/>
            <a:ext cx="2613660" cy="1539240"/>
            <a:chOff x="6039611" y="1126236"/>
            <a:chExt cx="2613660" cy="1539240"/>
          </a:xfrm>
        </p:grpSpPr>
        <p:sp>
          <p:nvSpPr>
            <p:cNvPr id="5" name="object 5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39611" y="2415539"/>
              <a:ext cx="245363" cy="2499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14415" y="2447924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37403" y="2721864"/>
            <a:ext cx="2048510" cy="251460"/>
            <a:chOff x="5137403" y="2721864"/>
            <a:chExt cx="2048510" cy="251460"/>
          </a:xfrm>
        </p:grpSpPr>
        <p:sp>
          <p:nvSpPr>
            <p:cNvPr id="9" name="object 9"/>
            <p:cNvSpPr/>
            <p:nvPr/>
          </p:nvSpPr>
          <p:spPr>
            <a:xfrm>
              <a:off x="5137403" y="2721864"/>
              <a:ext cx="245363" cy="251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0295" y="2721864"/>
              <a:ext cx="245363" cy="2514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5988" y="2754833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686300" y="3029711"/>
            <a:ext cx="1148080" cy="250190"/>
            <a:chOff x="4686300" y="3029711"/>
            <a:chExt cx="1148080" cy="250190"/>
          </a:xfrm>
        </p:grpSpPr>
        <p:sp>
          <p:nvSpPr>
            <p:cNvPr id="13" name="object 13"/>
            <p:cNvSpPr/>
            <p:nvPr/>
          </p:nvSpPr>
          <p:spPr>
            <a:xfrm>
              <a:off x="4686300" y="3029711"/>
              <a:ext cx="245363" cy="2499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88508" y="3029711"/>
              <a:ext cx="245363" cy="2499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28259" y="306273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90715" y="3029711"/>
            <a:ext cx="245363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65138" y="306273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91400" y="3029711"/>
            <a:ext cx="245363" cy="249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32040" y="306273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60747" y="3337559"/>
            <a:ext cx="245363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01134" y="337032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11852" y="3337559"/>
            <a:ext cx="245363" cy="249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86909" y="33703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62955" y="3337559"/>
            <a:ext cx="245363" cy="249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438013" y="33703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90472" y="2433827"/>
            <a:ext cx="5955030" cy="946785"/>
            <a:chOff x="1490472" y="2433827"/>
            <a:chExt cx="5955030" cy="946785"/>
          </a:xfrm>
        </p:grpSpPr>
        <p:sp>
          <p:nvSpPr>
            <p:cNvPr id="27" name="object 27"/>
            <p:cNvSpPr/>
            <p:nvPr/>
          </p:nvSpPr>
          <p:spPr>
            <a:xfrm>
              <a:off x="4664201" y="2631185"/>
              <a:ext cx="2771140" cy="739140"/>
            </a:xfrm>
            <a:custGeom>
              <a:avLst/>
              <a:gdLst/>
              <a:ahLst/>
              <a:cxnLst/>
              <a:rect l="l" t="t" r="r" b="b"/>
              <a:pathLst>
                <a:path w="2771140" h="739139">
                  <a:moveTo>
                    <a:pt x="1417193" y="0"/>
                  </a:moveTo>
                  <a:lnTo>
                    <a:pt x="675132" y="124840"/>
                  </a:lnTo>
                </a:path>
                <a:path w="2771140" h="739139">
                  <a:moveTo>
                    <a:pt x="516763" y="307848"/>
                  </a:moveTo>
                  <a:lnTo>
                    <a:pt x="225551" y="432688"/>
                  </a:lnTo>
                </a:path>
                <a:path w="2771140" h="739139">
                  <a:moveTo>
                    <a:pt x="65786" y="614172"/>
                  </a:moveTo>
                  <a:lnTo>
                    <a:pt x="0" y="739013"/>
                  </a:lnTo>
                </a:path>
                <a:path w="2771140" h="739139">
                  <a:moveTo>
                    <a:pt x="225551" y="614172"/>
                  </a:moveTo>
                  <a:lnTo>
                    <a:pt x="291338" y="739013"/>
                  </a:lnTo>
                </a:path>
                <a:path w="2771140" h="739139">
                  <a:moveTo>
                    <a:pt x="675132" y="307848"/>
                  </a:moveTo>
                  <a:lnTo>
                    <a:pt x="966343" y="432688"/>
                  </a:lnTo>
                </a:path>
                <a:path w="2771140" h="739139">
                  <a:moveTo>
                    <a:pt x="966470" y="614172"/>
                  </a:moveTo>
                  <a:lnTo>
                    <a:pt x="900684" y="739013"/>
                  </a:lnTo>
                </a:path>
                <a:path w="2771140" h="739139">
                  <a:moveTo>
                    <a:pt x="1577339" y="0"/>
                  </a:moveTo>
                  <a:lnTo>
                    <a:pt x="2319401" y="124840"/>
                  </a:lnTo>
                </a:path>
                <a:path w="2771140" h="739139">
                  <a:moveTo>
                    <a:pt x="2479548" y="307848"/>
                  </a:moveTo>
                  <a:lnTo>
                    <a:pt x="2770758" y="432688"/>
                  </a:lnTo>
                </a:path>
                <a:path w="2771140" h="739139">
                  <a:moveTo>
                    <a:pt x="2028444" y="432688"/>
                  </a:moveTo>
                  <a:lnTo>
                    <a:pt x="2319654" y="307848"/>
                  </a:lnTo>
                </a:path>
              </a:pathLst>
            </a:custGeom>
            <a:ln w="19812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65247" y="2433827"/>
              <a:ext cx="237744" cy="2453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90472" y="2735579"/>
              <a:ext cx="237744" cy="2468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0023" y="2735579"/>
              <a:ext cx="237743" cy="2468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71238" y="2979166"/>
            <a:ext cx="60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9223" y="1858517"/>
            <a:ext cx="4259580" cy="108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latin typeface="Calibri"/>
                <a:cs typeface="Calibri"/>
              </a:rPr>
              <a:t>A = </a:t>
            </a:r>
            <a:r>
              <a:rPr sz="2400" spc="-5" dirty="0">
                <a:latin typeface="Calibri"/>
                <a:cs typeface="Calibri"/>
              </a:rPr>
              <a:t>{4, 1, </a:t>
            </a:r>
            <a:r>
              <a:rPr sz="2400" dirty="0">
                <a:latin typeface="Calibri"/>
                <a:cs typeface="Calibri"/>
              </a:rPr>
              <a:t>3, 2, </a:t>
            </a:r>
            <a:r>
              <a:rPr sz="2400" spc="-5" dirty="0">
                <a:latin typeface="Calibri"/>
                <a:cs typeface="Calibri"/>
              </a:rPr>
              <a:t>16, 9, 10, 14, 8,</a:t>
            </a:r>
            <a:r>
              <a:rPr sz="2400" spc="-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7}</a:t>
            </a:r>
            <a:endParaRPr sz="2400">
              <a:latin typeface="Calibri"/>
              <a:cs typeface="Calibri"/>
            </a:endParaRPr>
          </a:p>
          <a:p>
            <a:pPr marL="1399540">
              <a:lnSpc>
                <a:spcPct val="100000"/>
              </a:lnSpc>
              <a:spcBef>
                <a:spcPts val="188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523875">
              <a:lnSpc>
                <a:spcPct val="100000"/>
              </a:lnSpc>
              <a:tabLst>
                <a:tab pos="2273935" algn="l"/>
                <a:tab pos="4175760" algn="l"/>
              </a:tabLst>
            </a:pPr>
            <a:r>
              <a:rPr sz="1000" b="1" spc="-5" dirty="0">
                <a:latin typeface="Arial"/>
                <a:cs typeface="Arial"/>
              </a:rPr>
              <a:t>1	3	</a:t>
            </a:r>
            <a:r>
              <a:rPr sz="1500" b="1" spc="-7" baseline="5555" dirty="0">
                <a:latin typeface="Arial"/>
                <a:cs typeface="Arial"/>
              </a:rPr>
              <a:t>1</a:t>
            </a:r>
            <a:endParaRPr sz="1500" baseline="5555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53083" y="3038855"/>
            <a:ext cx="2863850" cy="245745"/>
            <a:chOff x="1053083" y="3038855"/>
            <a:chExt cx="2863850" cy="245745"/>
          </a:xfrm>
        </p:grpSpPr>
        <p:sp>
          <p:nvSpPr>
            <p:cNvPr id="34" name="object 34"/>
            <p:cNvSpPr/>
            <p:nvPr/>
          </p:nvSpPr>
          <p:spPr>
            <a:xfrm>
              <a:off x="1053083" y="3038855"/>
              <a:ext cx="237744" cy="2453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27859" y="3038855"/>
              <a:ext cx="237744" cy="2453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02635" y="3038855"/>
              <a:ext cx="237744" cy="2453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77411" y="3038855"/>
              <a:ext cx="239267" cy="2453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23594" y="3069462"/>
            <a:ext cx="3733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2169" algn="l"/>
                <a:tab pos="1762760" algn="l"/>
                <a:tab pos="2602230" algn="l"/>
                <a:tab pos="3649979" algn="l"/>
              </a:tabLst>
            </a:pPr>
            <a:r>
              <a:rPr sz="1000" b="1" spc="-5" dirty="0">
                <a:latin typeface="Arial"/>
                <a:cs typeface="Arial"/>
              </a:rPr>
              <a:t>2	</a:t>
            </a:r>
            <a:r>
              <a:rPr sz="1000" b="1" spc="-10" dirty="0">
                <a:latin typeface="Arial"/>
                <a:cs typeface="Arial"/>
              </a:rPr>
              <a:t>1</a:t>
            </a:r>
            <a:r>
              <a:rPr sz="1000" b="1" spc="-5" dirty="0">
                <a:latin typeface="Arial"/>
                <a:cs typeface="Arial"/>
              </a:rPr>
              <a:t>6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b="1" spc="-5" dirty="0">
                <a:latin typeface="Arial"/>
                <a:cs typeface="Arial"/>
              </a:rPr>
              <a:t>9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b="1" spc="-10" dirty="0">
                <a:latin typeface="Arial"/>
                <a:cs typeface="Arial"/>
              </a:rPr>
              <a:t>1</a:t>
            </a:r>
            <a:r>
              <a:rPr sz="1000" b="1" spc="-5" dirty="0">
                <a:latin typeface="Arial"/>
                <a:cs typeface="Arial"/>
              </a:rPr>
              <a:t>0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500" b="1" spc="-7" baseline="2777" dirty="0">
                <a:latin typeface="Arial"/>
                <a:cs typeface="Arial"/>
              </a:rPr>
              <a:t>2</a:t>
            </a:r>
            <a:endParaRPr sz="1500" baseline="2777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3627" y="3340608"/>
            <a:ext cx="239268" cy="246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69696" y="3371544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71016" y="3340608"/>
            <a:ext cx="239268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342136" y="3371544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08404" y="3340608"/>
            <a:ext cx="239268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779777" y="3371544"/>
            <a:ext cx="96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30986" y="2646426"/>
            <a:ext cx="2689225" cy="728345"/>
          </a:xfrm>
          <a:custGeom>
            <a:avLst/>
            <a:gdLst/>
            <a:ahLst/>
            <a:cxnLst/>
            <a:rect l="l" t="t" r="r" b="b"/>
            <a:pathLst>
              <a:path w="2689225" h="728345">
                <a:moveTo>
                  <a:pt x="1375283" y="0"/>
                </a:moveTo>
                <a:lnTo>
                  <a:pt x="655319" y="122936"/>
                </a:lnTo>
              </a:path>
              <a:path w="2689225" h="728345">
                <a:moveTo>
                  <a:pt x="500506" y="301751"/>
                </a:moveTo>
                <a:lnTo>
                  <a:pt x="217931" y="424688"/>
                </a:lnTo>
              </a:path>
              <a:path w="2689225" h="728345">
                <a:moveTo>
                  <a:pt x="63792" y="605027"/>
                </a:moveTo>
                <a:lnTo>
                  <a:pt x="0" y="727963"/>
                </a:lnTo>
              </a:path>
              <a:path w="2689225" h="728345">
                <a:moveTo>
                  <a:pt x="217931" y="605027"/>
                </a:moveTo>
                <a:lnTo>
                  <a:pt x="281685" y="727963"/>
                </a:lnTo>
              </a:path>
              <a:path w="2689225" h="728345">
                <a:moveTo>
                  <a:pt x="655319" y="301751"/>
                </a:moveTo>
                <a:lnTo>
                  <a:pt x="937894" y="424688"/>
                </a:lnTo>
              </a:path>
              <a:path w="2689225" h="728345">
                <a:moveTo>
                  <a:pt x="938530" y="605027"/>
                </a:moveTo>
                <a:lnTo>
                  <a:pt x="874776" y="727963"/>
                </a:lnTo>
              </a:path>
              <a:path w="2689225" h="728345">
                <a:moveTo>
                  <a:pt x="1530095" y="0"/>
                </a:moveTo>
                <a:lnTo>
                  <a:pt x="2250059" y="122936"/>
                </a:lnTo>
              </a:path>
              <a:path w="2689225" h="728345">
                <a:moveTo>
                  <a:pt x="2406396" y="301751"/>
                </a:moveTo>
                <a:lnTo>
                  <a:pt x="2688971" y="424688"/>
                </a:lnTo>
              </a:path>
              <a:path w="2689225" h="728345">
                <a:moveTo>
                  <a:pt x="1967483" y="424688"/>
                </a:moveTo>
                <a:lnTo>
                  <a:pt x="2250059" y="301751"/>
                </a:lnTo>
              </a:path>
            </a:pathLst>
          </a:custGeom>
          <a:ln w="19812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781936" y="3053587"/>
            <a:ext cx="60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08276" y="3630167"/>
            <a:ext cx="230124" cy="2179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275077" y="3647059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370075" y="3895344"/>
            <a:ext cx="228600" cy="2179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35988" y="3912489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48000" y="3895344"/>
            <a:ext cx="228600" cy="2179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114548" y="3912489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49452" y="4160520"/>
            <a:ext cx="230123" cy="2179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81252" y="417804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789176" y="4160520"/>
            <a:ext cx="230124" cy="2179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820672" y="417804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628900" y="4160520"/>
            <a:ext cx="228600" cy="2179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94813" y="417804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467100" y="4160520"/>
            <a:ext cx="230123" cy="2179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498850" y="417804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40663" y="4425696"/>
            <a:ext cx="228600" cy="219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06602" y="444347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59763" y="4425696"/>
            <a:ext cx="230124" cy="2194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226311" y="444347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578863" y="4425696"/>
            <a:ext cx="230124" cy="2194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645666" y="444347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18717" y="3680459"/>
            <a:ext cx="5290185" cy="786765"/>
            <a:chOff x="918717" y="3680459"/>
            <a:chExt cx="5290185" cy="786765"/>
          </a:xfrm>
        </p:grpSpPr>
        <p:sp>
          <p:nvSpPr>
            <p:cNvPr id="68" name="object 68"/>
            <p:cNvSpPr/>
            <p:nvPr/>
          </p:nvSpPr>
          <p:spPr>
            <a:xfrm>
              <a:off x="928877" y="3818381"/>
              <a:ext cx="2578735" cy="638175"/>
            </a:xfrm>
            <a:custGeom>
              <a:avLst/>
              <a:gdLst/>
              <a:ahLst/>
              <a:cxnLst/>
              <a:rect l="l" t="t" r="r" b="b"/>
              <a:pathLst>
                <a:path w="2578735" h="638175">
                  <a:moveTo>
                    <a:pt x="1319911" y="0"/>
                  </a:moveTo>
                  <a:lnTo>
                    <a:pt x="629412" y="107823"/>
                  </a:lnTo>
                </a:path>
                <a:path w="2578735" h="638175">
                  <a:moveTo>
                    <a:pt x="481330" y="265176"/>
                  </a:moveTo>
                  <a:lnTo>
                    <a:pt x="210312" y="372999"/>
                  </a:lnTo>
                </a:path>
                <a:path w="2578735" h="638175">
                  <a:moveTo>
                    <a:pt x="61188" y="530352"/>
                  </a:moveTo>
                  <a:lnTo>
                    <a:pt x="0" y="638175"/>
                  </a:lnTo>
                </a:path>
                <a:path w="2578735" h="638175">
                  <a:moveTo>
                    <a:pt x="210312" y="530352"/>
                  </a:moveTo>
                  <a:lnTo>
                    <a:pt x="271500" y="638175"/>
                  </a:lnTo>
                </a:path>
                <a:path w="2578735" h="638175">
                  <a:moveTo>
                    <a:pt x="629412" y="265176"/>
                  </a:moveTo>
                  <a:lnTo>
                    <a:pt x="900429" y="372999"/>
                  </a:lnTo>
                </a:path>
                <a:path w="2578735" h="638175">
                  <a:moveTo>
                    <a:pt x="900938" y="530352"/>
                  </a:moveTo>
                  <a:lnTo>
                    <a:pt x="839723" y="638175"/>
                  </a:lnTo>
                </a:path>
                <a:path w="2578735" h="638175">
                  <a:moveTo>
                    <a:pt x="1469136" y="0"/>
                  </a:moveTo>
                  <a:lnTo>
                    <a:pt x="2159635" y="107823"/>
                  </a:lnTo>
                </a:path>
                <a:path w="2578735" h="638175">
                  <a:moveTo>
                    <a:pt x="2307336" y="265176"/>
                  </a:moveTo>
                  <a:lnTo>
                    <a:pt x="2578354" y="372999"/>
                  </a:lnTo>
                </a:path>
                <a:path w="2578735" h="638175">
                  <a:moveTo>
                    <a:pt x="1888236" y="372999"/>
                  </a:moveTo>
                  <a:lnTo>
                    <a:pt x="2159254" y="265176"/>
                  </a:lnTo>
                </a:path>
              </a:pathLst>
            </a:custGeom>
            <a:ln w="19812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972555" y="3680459"/>
              <a:ext cx="236219" cy="2286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59277" y="3856482"/>
            <a:ext cx="60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043421" y="3702177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105400" y="3957828"/>
            <a:ext cx="236219" cy="2286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175884" y="3980179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39711" y="3957828"/>
            <a:ext cx="236219" cy="2286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875526" y="398017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671059" y="4235196"/>
            <a:ext cx="237743" cy="228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707128" y="425780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538215" y="4235196"/>
            <a:ext cx="237743" cy="228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574538" y="425780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406896" y="4235196"/>
            <a:ext cx="236219" cy="228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477127" y="42578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274052" y="4235196"/>
            <a:ext cx="236220" cy="2286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344282" y="425780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454652" y="4514088"/>
            <a:ext cx="236219" cy="2270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525517" y="453555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888991" y="4514088"/>
            <a:ext cx="236219" cy="2270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4959222" y="453555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321808" y="4514088"/>
            <a:ext cx="236219" cy="2270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392673" y="453555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341119" y="3866134"/>
            <a:ext cx="5984875" cy="1513840"/>
            <a:chOff x="1341119" y="3866134"/>
            <a:chExt cx="5984875" cy="1513840"/>
          </a:xfrm>
        </p:grpSpPr>
        <p:sp>
          <p:nvSpPr>
            <p:cNvPr id="91" name="object 91"/>
            <p:cNvSpPr/>
            <p:nvPr/>
          </p:nvSpPr>
          <p:spPr>
            <a:xfrm>
              <a:off x="4650485" y="3876294"/>
              <a:ext cx="2665095" cy="669290"/>
            </a:xfrm>
            <a:custGeom>
              <a:avLst/>
              <a:gdLst/>
              <a:ahLst/>
              <a:cxnLst/>
              <a:rect l="l" t="t" r="r" b="b"/>
              <a:pathLst>
                <a:path w="2665095" h="669289">
                  <a:moveTo>
                    <a:pt x="1362837" y="0"/>
                  </a:moveTo>
                  <a:lnTo>
                    <a:pt x="649224" y="112775"/>
                  </a:lnTo>
                </a:path>
                <a:path w="2665095" h="669289">
                  <a:moveTo>
                    <a:pt x="496442" y="277367"/>
                  </a:moveTo>
                  <a:lnTo>
                    <a:pt x="216408" y="390143"/>
                  </a:lnTo>
                </a:path>
                <a:path w="2665095" h="669289">
                  <a:moveTo>
                    <a:pt x="63246" y="556259"/>
                  </a:moveTo>
                  <a:lnTo>
                    <a:pt x="0" y="669035"/>
                  </a:lnTo>
                </a:path>
                <a:path w="2665095" h="669289">
                  <a:moveTo>
                    <a:pt x="216408" y="556259"/>
                  </a:moveTo>
                  <a:lnTo>
                    <a:pt x="279653" y="669035"/>
                  </a:lnTo>
                </a:path>
                <a:path w="2665095" h="669289">
                  <a:moveTo>
                    <a:pt x="649224" y="277367"/>
                  </a:moveTo>
                  <a:lnTo>
                    <a:pt x="929259" y="390143"/>
                  </a:lnTo>
                </a:path>
                <a:path w="2665095" h="669289">
                  <a:moveTo>
                    <a:pt x="930401" y="556259"/>
                  </a:moveTo>
                  <a:lnTo>
                    <a:pt x="867155" y="669035"/>
                  </a:lnTo>
                </a:path>
                <a:path w="2665095" h="669289">
                  <a:moveTo>
                    <a:pt x="1517903" y="0"/>
                  </a:moveTo>
                  <a:lnTo>
                    <a:pt x="2231516" y="112775"/>
                  </a:lnTo>
                </a:path>
                <a:path w="2665095" h="669289">
                  <a:moveTo>
                    <a:pt x="2385060" y="277367"/>
                  </a:moveTo>
                  <a:lnTo>
                    <a:pt x="2665094" y="390143"/>
                  </a:lnTo>
                </a:path>
                <a:path w="2665095" h="669289">
                  <a:moveTo>
                    <a:pt x="1950719" y="390143"/>
                  </a:moveTo>
                  <a:lnTo>
                    <a:pt x="2230755" y="277367"/>
                  </a:lnTo>
                </a:path>
              </a:pathLst>
            </a:custGeom>
            <a:ln w="19812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08275" y="4873752"/>
              <a:ext cx="236219" cy="2286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41119" y="5151120"/>
              <a:ext cx="236220" cy="2286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4962905" y="3892677"/>
            <a:ext cx="60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376299" y="5174107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075432" y="5151120"/>
            <a:ext cx="237744" cy="2286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3111245" y="5174107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08303" y="5430011"/>
            <a:ext cx="236220" cy="2270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942543" y="5451754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775460" y="5430011"/>
            <a:ext cx="236219" cy="2270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1845055" y="5451754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2642616" y="5430011"/>
            <a:ext cx="236219" cy="2270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2712466" y="5451754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509771" y="5430011"/>
            <a:ext cx="236219" cy="2270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579621" y="5451754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90372" y="5707379"/>
            <a:ext cx="237744" cy="22860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60882" y="572973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124711" y="5707379"/>
            <a:ext cx="236219" cy="2286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1194612" y="572973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557527" y="5707379"/>
            <a:ext cx="237744" cy="2286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1628394" y="5729732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86205" y="5071109"/>
            <a:ext cx="2665095" cy="668020"/>
          </a:xfrm>
          <a:custGeom>
            <a:avLst/>
            <a:gdLst/>
            <a:ahLst/>
            <a:cxnLst/>
            <a:rect l="l" t="t" r="r" b="b"/>
            <a:pathLst>
              <a:path w="2665095" h="668020">
                <a:moveTo>
                  <a:pt x="1364361" y="0"/>
                </a:moveTo>
                <a:lnTo>
                  <a:pt x="650747" y="112775"/>
                </a:lnTo>
              </a:path>
              <a:path w="2665095" h="668020">
                <a:moveTo>
                  <a:pt x="496443" y="277367"/>
                </a:moveTo>
                <a:lnTo>
                  <a:pt x="216407" y="390143"/>
                </a:lnTo>
              </a:path>
              <a:path w="2665095" h="668020">
                <a:moveTo>
                  <a:pt x="63233" y="554735"/>
                </a:moveTo>
                <a:lnTo>
                  <a:pt x="0" y="667550"/>
                </a:lnTo>
              </a:path>
              <a:path w="2665095" h="668020">
                <a:moveTo>
                  <a:pt x="216407" y="554735"/>
                </a:moveTo>
                <a:lnTo>
                  <a:pt x="279641" y="667550"/>
                </a:lnTo>
              </a:path>
              <a:path w="2665095" h="668020">
                <a:moveTo>
                  <a:pt x="650747" y="277367"/>
                </a:moveTo>
                <a:lnTo>
                  <a:pt x="930782" y="390143"/>
                </a:lnTo>
              </a:path>
              <a:path w="2665095" h="668020">
                <a:moveTo>
                  <a:pt x="930401" y="554735"/>
                </a:moveTo>
                <a:lnTo>
                  <a:pt x="867156" y="667550"/>
                </a:lnTo>
              </a:path>
              <a:path w="2665095" h="668020">
                <a:moveTo>
                  <a:pt x="1517904" y="0"/>
                </a:moveTo>
                <a:lnTo>
                  <a:pt x="2231517" y="112775"/>
                </a:lnTo>
              </a:path>
              <a:path w="2665095" h="668020">
                <a:moveTo>
                  <a:pt x="2385060" y="277367"/>
                </a:moveTo>
                <a:lnTo>
                  <a:pt x="2665095" y="390143"/>
                </a:lnTo>
              </a:path>
              <a:path w="2665095" h="668020">
                <a:moveTo>
                  <a:pt x="1950720" y="390143"/>
                </a:moveTo>
                <a:lnTo>
                  <a:pt x="2230755" y="277367"/>
                </a:lnTo>
              </a:path>
            </a:pathLst>
          </a:custGeom>
          <a:ln w="19812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2056892" y="4761738"/>
            <a:ext cx="318135" cy="31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30"/>
              </a:lnSpc>
              <a:spcBef>
                <a:spcPts val="95"/>
              </a:spcBef>
            </a:pPr>
            <a:r>
              <a:rPr sz="1000" b="1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  <a:p>
            <a:pPr marL="234315">
              <a:lnSpc>
                <a:spcPts val="1130"/>
              </a:lnSpc>
            </a:pP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756147" y="5071871"/>
            <a:ext cx="237743" cy="2286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5792215" y="5094858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888991" y="5350764"/>
            <a:ext cx="237743" cy="22707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4925059" y="537248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623304" y="5350764"/>
            <a:ext cx="237744" cy="22707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6659626" y="537248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456176" y="5628132"/>
            <a:ext cx="236219" cy="22707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4526407" y="565048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23332" y="5628132"/>
            <a:ext cx="236219" cy="22707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393563" y="565048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190488" y="5628132"/>
            <a:ext cx="236219" cy="22707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6260972" y="565048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7057643" y="5628132"/>
            <a:ext cx="236219" cy="22707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7128509" y="565048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239767" y="5905500"/>
            <a:ext cx="236219" cy="228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4309364" y="592815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672584" y="5905500"/>
            <a:ext cx="236219" cy="2286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743069" y="592815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106923" y="5905500"/>
            <a:ext cx="236219" cy="228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5176773" y="592815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434078" y="5269229"/>
            <a:ext cx="2665095" cy="668020"/>
          </a:xfrm>
          <a:custGeom>
            <a:avLst/>
            <a:gdLst/>
            <a:ahLst/>
            <a:cxnLst/>
            <a:rect l="l" t="t" r="r" b="b"/>
            <a:pathLst>
              <a:path w="2665095" h="668020">
                <a:moveTo>
                  <a:pt x="1364361" y="0"/>
                </a:moveTo>
                <a:lnTo>
                  <a:pt x="650748" y="112776"/>
                </a:lnTo>
              </a:path>
              <a:path w="2665095" h="668020">
                <a:moveTo>
                  <a:pt x="496443" y="277368"/>
                </a:moveTo>
                <a:lnTo>
                  <a:pt x="216408" y="390182"/>
                </a:lnTo>
              </a:path>
              <a:path w="2665095" h="668020">
                <a:moveTo>
                  <a:pt x="63246" y="554736"/>
                </a:moveTo>
                <a:lnTo>
                  <a:pt x="0" y="667550"/>
                </a:lnTo>
              </a:path>
              <a:path w="2665095" h="668020">
                <a:moveTo>
                  <a:pt x="216408" y="554736"/>
                </a:moveTo>
                <a:lnTo>
                  <a:pt x="279654" y="667550"/>
                </a:lnTo>
              </a:path>
              <a:path w="2665095" h="668020">
                <a:moveTo>
                  <a:pt x="650748" y="277368"/>
                </a:moveTo>
                <a:lnTo>
                  <a:pt x="930783" y="390182"/>
                </a:lnTo>
              </a:path>
              <a:path w="2665095" h="668020">
                <a:moveTo>
                  <a:pt x="930401" y="554736"/>
                </a:moveTo>
                <a:lnTo>
                  <a:pt x="867156" y="667550"/>
                </a:lnTo>
              </a:path>
              <a:path w="2665095" h="668020">
                <a:moveTo>
                  <a:pt x="1517904" y="0"/>
                </a:moveTo>
                <a:lnTo>
                  <a:pt x="2231517" y="112776"/>
                </a:lnTo>
              </a:path>
              <a:path w="2665095" h="668020">
                <a:moveTo>
                  <a:pt x="2385060" y="277368"/>
                </a:moveTo>
                <a:lnTo>
                  <a:pt x="2665095" y="390182"/>
                </a:lnTo>
              </a:path>
              <a:path w="2665095" h="668020">
                <a:moveTo>
                  <a:pt x="1950720" y="390182"/>
                </a:moveTo>
                <a:lnTo>
                  <a:pt x="2230754" y="277368"/>
                </a:lnTo>
              </a:path>
            </a:pathLst>
          </a:custGeom>
          <a:ln w="19812">
            <a:solidFill>
              <a:srgbClr val="00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3242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BuildHeap()</a:t>
            </a:r>
            <a:r>
              <a:rPr sz="3200" spc="-85" dirty="0"/>
              <a:t> </a:t>
            </a:r>
            <a:r>
              <a:rPr sz="3200" dirty="0"/>
              <a:t>Analizi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693419"/>
            <a:ext cx="1161287" cy="1190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8580" y="1750568"/>
            <a:ext cx="6795134" cy="2739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algn="just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Calibri"/>
                <a:cs typeface="Calibri"/>
              </a:rPr>
              <a:t>Heapify() </a:t>
            </a:r>
            <a:r>
              <a:rPr sz="2000" spc="-5" dirty="0">
                <a:latin typeface="Calibri"/>
                <a:cs typeface="Calibri"/>
              </a:rPr>
              <a:t>her çağrıldığında </a:t>
            </a:r>
            <a:r>
              <a:rPr sz="2000" b="1" spc="-5" dirty="0">
                <a:latin typeface="Calibri"/>
                <a:cs typeface="Calibri"/>
              </a:rPr>
              <a:t>O(lg </a:t>
            </a:r>
            <a:r>
              <a:rPr sz="2000" b="1" i="1" dirty="0">
                <a:latin typeface="Calibri"/>
                <a:cs typeface="Calibri"/>
              </a:rPr>
              <a:t>n</a:t>
            </a:r>
            <a:r>
              <a:rPr sz="2000" b="1" dirty="0">
                <a:latin typeface="Calibri"/>
                <a:cs typeface="Calibri"/>
              </a:rPr>
              <a:t>) </a:t>
            </a:r>
            <a:r>
              <a:rPr sz="2000" spc="-10" dirty="0">
                <a:latin typeface="Calibri"/>
                <a:cs typeface="Calibri"/>
              </a:rPr>
              <a:t>zaman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alır.</a:t>
            </a:r>
            <a:endParaRPr sz="2000">
              <a:latin typeface="Calibri"/>
              <a:cs typeface="Calibri"/>
            </a:endParaRPr>
          </a:p>
          <a:p>
            <a:pPr marL="50800" algn="just">
              <a:lnSpc>
                <a:spcPct val="100000"/>
              </a:lnSpc>
              <a:spcBef>
                <a:spcPts val="1575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Calibri"/>
                <a:cs typeface="Calibri"/>
              </a:rPr>
              <a:t>Max_Heapify </a:t>
            </a:r>
            <a:r>
              <a:rPr sz="2000" b="1" i="1" spc="5" dirty="0">
                <a:latin typeface="Calibri"/>
                <a:cs typeface="Calibri"/>
              </a:rPr>
              <a:t>(A, </a:t>
            </a:r>
            <a:r>
              <a:rPr sz="2000" b="1" i="1" spc="-5" dirty="0">
                <a:latin typeface="Calibri"/>
                <a:cs typeface="Calibri"/>
              </a:rPr>
              <a:t>i),</a:t>
            </a:r>
            <a:r>
              <a:rPr sz="2000" b="1" spc="-5" dirty="0">
                <a:latin typeface="Wingdings"/>
                <a:cs typeface="Wingdings"/>
              </a:rPr>
              <a:t>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O(h) </a:t>
            </a:r>
            <a:r>
              <a:rPr sz="2000" spc="-10" dirty="0">
                <a:latin typeface="Calibri"/>
                <a:cs typeface="Calibri"/>
              </a:rPr>
              <a:t>zaman </a:t>
            </a:r>
            <a:r>
              <a:rPr sz="2000" spc="-25" dirty="0">
                <a:latin typeface="Calibri"/>
                <a:cs typeface="Calibri"/>
              </a:rPr>
              <a:t>gerektirir, </a:t>
            </a:r>
            <a:r>
              <a:rPr sz="2000" spc="-5" dirty="0">
                <a:latin typeface="Calibri"/>
                <a:cs typeface="Calibri"/>
              </a:rPr>
              <a:t>burada </a:t>
            </a:r>
            <a:r>
              <a:rPr sz="2000" i="1" spc="-45" dirty="0">
                <a:latin typeface="Calibri"/>
                <a:cs typeface="Calibri"/>
              </a:rPr>
              <a:t>h</a:t>
            </a:r>
            <a:r>
              <a:rPr sz="2100" i="1" spc="-45" dirty="0">
                <a:latin typeface="Wingdings"/>
                <a:cs typeface="Wingdings"/>
              </a:rPr>
              <a:t></a:t>
            </a:r>
            <a:r>
              <a:rPr sz="2100" i="1" spc="-28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Calibri"/>
                <a:cs typeface="Calibri"/>
              </a:rPr>
              <a:t>i.</a:t>
            </a:r>
            <a:endParaRPr sz="2000">
              <a:latin typeface="Calibri"/>
              <a:cs typeface="Calibri"/>
            </a:endParaRPr>
          </a:p>
          <a:p>
            <a:pPr marL="323215" algn="just">
              <a:lnSpc>
                <a:spcPct val="100000"/>
              </a:lnSpc>
              <a:spcBef>
                <a:spcPts val="1185"/>
              </a:spcBef>
            </a:pPr>
            <a:r>
              <a:rPr sz="2000" dirty="0">
                <a:latin typeface="Calibri"/>
                <a:cs typeface="Calibri"/>
              </a:rPr>
              <a:t>düğümün </a:t>
            </a:r>
            <a:r>
              <a:rPr sz="2000" spc="-5" dirty="0">
                <a:latin typeface="Calibri"/>
                <a:cs typeface="Calibri"/>
              </a:rPr>
              <a:t>yüksekliği </a:t>
            </a:r>
            <a:r>
              <a:rPr sz="2000" spc="-10" dirty="0">
                <a:latin typeface="Calibri"/>
                <a:cs typeface="Calibri"/>
              </a:rPr>
              <a:t>yani </a:t>
            </a:r>
            <a:r>
              <a:rPr sz="2000" b="1" i="1" dirty="0">
                <a:latin typeface="Calibri"/>
                <a:cs typeface="Calibri"/>
              </a:rPr>
              <a:t>logn</a:t>
            </a:r>
            <a:r>
              <a:rPr sz="2000" b="1" i="1" spc="-65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dir.</a:t>
            </a:r>
            <a:endParaRPr sz="2000">
              <a:latin typeface="Calibri"/>
              <a:cs typeface="Calibri"/>
            </a:endParaRPr>
          </a:p>
          <a:p>
            <a:pPr marL="323215" marR="43180" indent="-273050" algn="just">
              <a:lnSpc>
                <a:spcPct val="150100"/>
              </a:lnSpc>
              <a:spcBef>
                <a:spcPts val="4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Her </a:t>
            </a:r>
            <a:r>
              <a:rPr sz="2000" spc="-10" dirty="0">
                <a:latin typeface="Calibri"/>
                <a:cs typeface="Calibri"/>
              </a:rPr>
              <a:t>seviyede </a:t>
            </a:r>
            <a:r>
              <a:rPr sz="2000" b="1" dirty="0">
                <a:latin typeface="Calibri"/>
                <a:cs typeface="Calibri"/>
              </a:rPr>
              <a:t>O(n/2</a:t>
            </a:r>
            <a:r>
              <a:rPr sz="1950" b="1" baseline="25641" dirty="0">
                <a:latin typeface="Calibri"/>
                <a:cs typeface="Calibri"/>
              </a:rPr>
              <a:t>h+1</a:t>
            </a:r>
            <a:r>
              <a:rPr sz="2000" b="1" dirty="0">
                <a:latin typeface="Calibri"/>
                <a:cs typeface="Calibri"/>
              </a:rPr>
              <a:t>), </a:t>
            </a:r>
            <a:r>
              <a:rPr sz="2000" i="1" dirty="0">
                <a:latin typeface="Calibri"/>
                <a:cs typeface="Calibri"/>
              </a:rPr>
              <a:t>Max_Heapify </a:t>
            </a:r>
            <a:r>
              <a:rPr sz="2000" spc="-5" dirty="0">
                <a:latin typeface="Calibri"/>
                <a:cs typeface="Calibri"/>
              </a:rPr>
              <a:t>çağrısı </a:t>
            </a:r>
            <a:r>
              <a:rPr sz="2000" spc="-10" dirty="0">
                <a:latin typeface="Calibri"/>
                <a:cs typeface="Calibri"/>
              </a:rPr>
              <a:t>yapılırsa </a:t>
            </a:r>
            <a:r>
              <a:rPr sz="2000" b="1" dirty="0">
                <a:latin typeface="Calibri"/>
                <a:cs typeface="Calibri"/>
              </a:rPr>
              <a:t>O(n/2</a:t>
            </a:r>
            <a:r>
              <a:rPr sz="1950" b="1" baseline="25641" dirty="0">
                <a:latin typeface="Calibri"/>
                <a:cs typeface="Calibri"/>
              </a:rPr>
              <a:t>h</a:t>
            </a:r>
            <a:r>
              <a:rPr sz="2000" b="1" dirty="0">
                <a:latin typeface="Calibri"/>
                <a:cs typeface="Calibri"/>
              </a:rPr>
              <a:t>)</a:t>
            </a:r>
            <a:r>
              <a:rPr sz="2000" dirty="0">
                <a:latin typeface="Calibri"/>
                <a:cs typeface="Calibri"/>
              </a:rPr>
              <a:t>,  </a:t>
            </a:r>
            <a:r>
              <a:rPr sz="2000" spc="-10" dirty="0">
                <a:latin typeface="Calibri"/>
                <a:cs typeface="Calibri"/>
              </a:rPr>
              <a:t>(özellikle </a:t>
            </a:r>
            <a:r>
              <a:rPr sz="2000" dirty="0">
                <a:latin typeface="Symbol"/>
                <a:cs typeface="Symbol"/>
              </a:rPr>
              <a:t></a:t>
            </a:r>
            <a:r>
              <a:rPr sz="2000" dirty="0">
                <a:latin typeface="Calibri"/>
                <a:cs typeface="Calibri"/>
              </a:rPr>
              <a:t>n/2</a:t>
            </a:r>
            <a:r>
              <a:rPr sz="2000" dirty="0">
                <a:latin typeface="Symbol"/>
                <a:cs typeface="Symbol"/>
              </a:rPr>
              <a:t>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çağrılarda) BuildHeap çalışma </a:t>
            </a:r>
            <a:r>
              <a:rPr sz="2000" spc="-10" dirty="0">
                <a:latin typeface="Calibri"/>
                <a:cs typeface="Calibri"/>
              </a:rPr>
              <a:t>zamanı </a:t>
            </a:r>
            <a:r>
              <a:rPr sz="2000" dirty="0">
                <a:latin typeface="Calibri"/>
                <a:cs typeface="Calibri"/>
              </a:rPr>
              <a:t>aşağıdaki  </a:t>
            </a:r>
            <a:r>
              <a:rPr sz="2000" spc="-5" dirty="0">
                <a:latin typeface="Calibri"/>
                <a:cs typeface="Calibri"/>
              </a:rPr>
              <a:t>şekilde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hesaplanır.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1821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BuildHeap()</a:t>
            </a:r>
            <a:r>
              <a:rPr sz="3200" spc="-55" dirty="0"/>
              <a:t> </a:t>
            </a:r>
            <a:r>
              <a:rPr sz="3200" spc="-5" dirty="0"/>
              <a:t>Analizi:İspat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311" y="693419"/>
            <a:ext cx="7680959" cy="4982210"/>
            <a:chOff x="972311" y="693419"/>
            <a:chExt cx="7680959" cy="4982210"/>
          </a:xfrm>
        </p:grpSpPr>
        <p:sp>
          <p:nvSpPr>
            <p:cNvPr id="5" name="object 5"/>
            <p:cNvSpPr/>
            <p:nvPr/>
          </p:nvSpPr>
          <p:spPr>
            <a:xfrm>
              <a:off x="7491983" y="693419"/>
              <a:ext cx="1161287" cy="11902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2311" y="1627631"/>
              <a:ext cx="6068568" cy="404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1821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BuildHeap()</a:t>
            </a:r>
            <a:r>
              <a:rPr sz="3200" spc="-55" dirty="0"/>
              <a:t> </a:t>
            </a:r>
            <a:r>
              <a:rPr sz="3200" spc="-5" dirty="0"/>
              <a:t>Analizi:İspat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4191" y="1557527"/>
            <a:ext cx="7909559" cy="4299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32429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BuildHeap()</a:t>
            </a:r>
            <a:r>
              <a:rPr sz="3200" spc="-85" dirty="0"/>
              <a:t> </a:t>
            </a:r>
            <a:r>
              <a:rPr sz="3200" dirty="0"/>
              <a:t>Analizi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32" y="693419"/>
            <a:ext cx="7911465" cy="5329555"/>
            <a:chOff x="827532" y="693419"/>
            <a:chExt cx="7911465" cy="5329555"/>
          </a:xfrm>
        </p:grpSpPr>
        <p:sp>
          <p:nvSpPr>
            <p:cNvPr id="5" name="object 5"/>
            <p:cNvSpPr/>
            <p:nvPr/>
          </p:nvSpPr>
          <p:spPr>
            <a:xfrm>
              <a:off x="7491984" y="693419"/>
              <a:ext cx="1161287" cy="11902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1916" y="2034539"/>
              <a:ext cx="7886700" cy="530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5068" y="2607563"/>
              <a:ext cx="4892039" cy="12557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4103" y="3950208"/>
              <a:ext cx="2685288" cy="11536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532" y="3907536"/>
              <a:ext cx="4308348" cy="11323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5783" y="5666231"/>
              <a:ext cx="2087880" cy="3566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7992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Sıralama</a:t>
            </a:r>
            <a:r>
              <a:rPr sz="3200" spc="-40" dirty="0"/>
              <a:t> </a:t>
            </a:r>
            <a:r>
              <a:rPr sz="3200" spc="-5" dirty="0"/>
              <a:t>Algoritmaları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218690"/>
            <a:ext cx="5842635" cy="3712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algoritmaların</a:t>
            </a:r>
            <a:r>
              <a:rPr sz="24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tipleri: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b="1" spc="-15" dirty="0">
                <a:solidFill>
                  <a:srgbClr val="2F2F2F"/>
                </a:solidFill>
                <a:latin typeface="Calibri"/>
                <a:cs typeface="Calibri"/>
              </a:rPr>
              <a:t>Karşılaştırmaya dayalı </a:t>
            </a:r>
            <a:r>
              <a:rPr sz="2200" b="1" spc="-10" dirty="0">
                <a:solidFill>
                  <a:srgbClr val="2F2F2F"/>
                </a:solidFill>
                <a:latin typeface="Calibri"/>
                <a:cs typeface="Calibri"/>
              </a:rPr>
              <a:t>sıralama</a:t>
            </a:r>
            <a:r>
              <a:rPr sz="2200" b="1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F2F2F"/>
                </a:solidFill>
                <a:latin typeface="Calibri"/>
                <a:cs typeface="Calibri"/>
              </a:rPr>
              <a:t>algoritmaları</a:t>
            </a:r>
            <a:endParaRPr sz="2200">
              <a:latin typeface="Calibri"/>
              <a:cs typeface="Calibri"/>
            </a:endParaRPr>
          </a:p>
          <a:p>
            <a:pPr marL="856615" marR="5080" indent="-228600">
              <a:lnSpc>
                <a:spcPct val="100000"/>
              </a:lnSpc>
              <a:spcBef>
                <a:spcPts val="484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Heap Sort, quicksort, insertion sort,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bubble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sort, 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merge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sort,...</a:t>
            </a:r>
            <a:endParaRPr sz="2000">
              <a:latin typeface="Calibri"/>
              <a:cs typeface="Calibri"/>
            </a:endParaRPr>
          </a:p>
          <a:p>
            <a:pPr marL="628015">
              <a:lnSpc>
                <a:spcPct val="100000"/>
              </a:lnSpc>
              <a:spcBef>
                <a:spcPts val="5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En iyi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çalışma zamanı </a:t>
            </a:r>
            <a:r>
              <a:rPr sz="2000" dirty="0">
                <a:solidFill>
                  <a:srgbClr val="2F2F2F"/>
                </a:solidFill>
                <a:latin typeface="Symbol"/>
                <a:cs typeface="Symbol"/>
              </a:rPr>
              <a:t>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(n log</a:t>
            </a:r>
            <a:r>
              <a:rPr sz="20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2F2F2F"/>
                </a:solidFill>
                <a:latin typeface="Calibri"/>
                <a:cs typeface="Calibri"/>
              </a:rPr>
              <a:t>Doğrusal zaman sıralama</a:t>
            </a:r>
            <a:r>
              <a:rPr sz="2200" b="1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F2F2F"/>
                </a:solidFill>
                <a:latin typeface="Calibri"/>
                <a:cs typeface="Calibri"/>
              </a:rPr>
              <a:t>algoritmaları</a:t>
            </a:r>
            <a:endParaRPr sz="2200">
              <a:latin typeface="Calibri"/>
              <a:cs typeface="Calibri"/>
            </a:endParaRPr>
          </a:p>
          <a:p>
            <a:pPr marL="856615" marR="55244" indent="-228600">
              <a:lnSpc>
                <a:spcPct val="100000"/>
              </a:lnSpc>
              <a:spcBef>
                <a:spcPts val="49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Counting sort (sayma), radix(taban) sort,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bucket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(sepet)</a:t>
            </a:r>
            <a:r>
              <a:rPr sz="2000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sort.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7230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Sort</a:t>
            </a:r>
            <a:r>
              <a:rPr sz="3200" spc="-50" dirty="0"/>
              <a:t> </a:t>
            </a:r>
            <a:r>
              <a:rPr sz="3200" spc="-5" dirty="0"/>
              <a:t>Algoritması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1984629"/>
            <a:ext cx="5339080" cy="39763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Heapsort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(A)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856615" algn="l"/>
              </a:tabLst>
            </a:pPr>
            <a:r>
              <a:rPr sz="2400" b="1" dirty="0">
                <a:solidFill>
                  <a:srgbClr val="2F2F2F"/>
                </a:solidFill>
                <a:latin typeface="Courier New"/>
                <a:cs typeface="Courier New"/>
              </a:rPr>
              <a:t>{	</a:t>
            </a: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BuildHeap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(A);</a:t>
            </a:r>
            <a:endParaRPr sz="2400">
              <a:latin typeface="Courier New"/>
              <a:cs typeface="Courier New"/>
            </a:endParaRPr>
          </a:p>
          <a:p>
            <a:pPr marL="856615">
              <a:lnSpc>
                <a:spcPct val="100000"/>
              </a:lnSpc>
              <a:spcBef>
                <a:spcPts val="575"/>
              </a:spcBef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for </a:t>
            </a:r>
            <a:r>
              <a:rPr sz="2400" b="1" spc="-10" dirty="0">
                <a:solidFill>
                  <a:srgbClr val="2F2F2F"/>
                </a:solidFill>
                <a:latin typeface="Courier New"/>
                <a:cs typeface="Courier New"/>
              </a:rPr>
              <a:t>(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i </a:t>
            </a:r>
            <a:r>
              <a:rPr sz="2400" b="1" dirty="0">
                <a:solidFill>
                  <a:srgbClr val="2F2F2F"/>
                </a:solidFill>
                <a:latin typeface="Courier New"/>
                <a:cs typeface="Courier New"/>
              </a:rPr>
              <a:t>= </a:t>
            </a: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length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(A) 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downto</a:t>
            </a:r>
            <a:r>
              <a:rPr sz="2000" b="1" spc="62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2</a:t>
            </a:r>
            <a:r>
              <a:rPr sz="2400" b="1" spc="-10" dirty="0">
                <a:solidFill>
                  <a:srgbClr val="2F2F2F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856615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2F2F2F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771014"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Swap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(A[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],</a:t>
            </a:r>
            <a:r>
              <a:rPr sz="2400" b="1" spc="-2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A[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]);</a:t>
            </a:r>
            <a:endParaRPr sz="2400">
              <a:latin typeface="Courier New"/>
              <a:cs typeface="Courier New"/>
            </a:endParaRPr>
          </a:p>
          <a:p>
            <a:pPr marL="1771014"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heap_size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(A) -=</a:t>
            </a:r>
            <a:r>
              <a:rPr sz="2400" b="1" spc="-2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1;</a:t>
            </a:r>
            <a:endParaRPr sz="2400">
              <a:latin typeface="Courier New"/>
              <a:cs typeface="Courier New"/>
            </a:endParaRPr>
          </a:p>
          <a:p>
            <a:pPr marL="1771014">
              <a:lnSpc>
                <a:spcPct val="100000"/>
              </a:lnSpc>
              <a:spcBef>
                <a:spcPts val="580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Heapify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(A,</a:t>
            </a:r>
            <a:r>
              <a:rPr sz="2400" b="1" spc="-2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  <a:p>
            <a:pPr marL="856615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2F2F2F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2F2F2F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598421"/>
            <a:ext cx="4944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Sort Algoritması</a:t>
            </a:r>
            <a:r>
              <a:rPr sz="3200" spc="-45" dirty="0"/>
              <a:t> </a:t>
            </a:r>
            <a:r>
              <a:rPr sz="3200" spc="-5" dirty="0"/>
              <a:t>Analizi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266314"/>
            <a:ext cx="5575300" cy="30238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Consolas"/>
                <a:cs typeface="Consolas"/>
              </a:rPr>
              <a:t>BuildHeap()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çağrılması: O(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03370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sz="2400" b="1" dirty="0">
                <a:solidFill>
                  <a:srgbClr val="2F2F2F"/>
                </a:solidFill>
                <a:latin typeface="Consolas"/>
                <a:cs typeface="Consolas"/>
              </a:rPr>
              <a:t>Heapify()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- 1</a:t>
            </a:r>
            <a:r>
              <a:rPr sz="2400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çağrılması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	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O(lg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r>
              <a:rPr sz="2400" spc="-1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Consolas"/>
                <a:cs typeface="Consolas"/>
              </a:rPr>
              <a:t>HeapSort()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toplam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çalışma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zamanı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T(n) </a:t>
            </a:r>
            <a:r>
              <a:rPr sz="2400" b="1" i="1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O(n) </a:t>
            </a:r>
            <a:r>
              <a:rPr sz="2400" b="1" i="1" dirty="0">
                <a:solidFill>
                  <a:srgbClr val="2F2F2F"/>
                </a:solidFill>
                <a:latin typeface="Calibri"/>
                <a:cs typeface="Calibri"/>
              </a:rPr>
              <a:t>+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(n </a:t>
            </a:r>
            <a:r>
              <a:rPr sz="2400" b="1" i="1" dirty="0">
                <a:solidFill>
                  <a:srgbClr val="2F2F2F"/>
                </a:solidFill>
                <a:latin typeface="Calibri"/>
                <a:cs typeface="Calibri"/>
              </a:rPr>
              <a:t>- 1)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O(lg</a:t>
            </a:r>
            <a:r>
              <a:rPr sz="2400" b="1" i="1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n)</a:t>
            </a:r>
            <a:endParaRPr sz="2400">
              <a:latin typeface="Calibri"/>
              <a:cs typeface="Calibri"/>
            </a:endParaRPr>
          </a:p>
          <a:p>
            <a:pPr marL="285115" marR="2562860" indent="-27305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T(n) </a:t>
            </a:r>
            <a:r>
              <a:rPr sz="2400" b="1" i="1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O(n) </a:t>
            </a:r>
            <a:r>
              <a:rPr sz="2400" b="1" i="1" dirty="0">
                <a:solidFill>
                  <a:srgbClr val="2F2F2F"/>
                </a:solidFill>
                <a:latin typeface="Calibri"/>
                <a:cs typeface="Calibri"/>
              </a:rPr>
              <a:t>+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O(n lg </a:t>
            </a:r>
            <a:r>
              <a:rPr sz="2400" b="1" i="1" spc="-10" dirty="0">
                <a:solidFill>
                  <a:srgbClr val="2F2F2F"/>
                </a:solidFill>
                <a:latin typeface="Calibri"/>
                <a:cs typeface="Calibri"/>
              </a:rPr>
              <a:t>n)  T(n) </a:t>
            </a:r>
            <a:r>
              <a:rPr sz="2400" b="1" i="1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O(n lg</a:t>
            </a:r>
            <a:r>
              <a:rPr sz="2400" b="1" i="1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2F2F2F"/>
                </a:solidFill>
                <a:latin typeface="Calibri"/>
                <a:cs typeface="Calibri"/>
              </a:rPr>
              <a:t>n)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598421"/>
            <a:ext cx="4944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Sort Algoritması</a:t>
            </a:r>
            <a:r>
              <a:rPr sz="3200" spc="-45" dirty="0"/>
              <a:t> </a:t>
            </a:r>
            <a:r>
              <a:rPr sz="3200" spc="-5" dirty="0"/>
              <a:t>Analizi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252599"/>
            <a:ext cx="5603875" cy="24523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BuildHeap()</a:t>
            </a:r>
            <a:r>
              <a:rPr sz="2400" b="1" spc="-101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çağrılması: O(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32579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Heapify()</a:t>
            </a:r>
            <a:r>
              <a:rPr sz="2400" b="1" spc="-95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- 1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çağrılması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	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O(lg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r>
              <a:rPr sz="24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2F2F2F"/>
                </a:solidFill>
                <a:latin typeface="Courier New"/>
                <a:cs typeface="Courier New"/>
              </a:rPr>
              <a:t>HeapSort()</a:t>
            </a:r>
            <a:r>
              <a:rPr sz="2400" b="1" spc="-100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toplam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çalışma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zamanı</a:t>
            </a:r>
            <a:endParaRPr sz="24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+ (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- 1)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O(lg</a:t>
            </a:r>
            <a:r>
              <a:rPr sz="2400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</a:pP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+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lg</a:t>
            </a:r>
            <a:r>
              <a:rPr sz="24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</a:pP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=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lg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695" y="211834"/>
            <a:ext cx="8830056" cy="6646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598421"/>
            <a:ext cx="16941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</a:t>
            </a:r>
            <a:r>
              <a:rPr sz="3200" spc="-90" dirty="0"/>
              <a:t> </a:t>
            </a:r>
            <a:r>
              <a:rPr sz="3200" dirty="0"/>
              <a:t>Sort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337942"/>
            <a:ext cx="6536055" cy="3360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Heapsort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iyi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algoritmadır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fakat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pratikte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genelde  Quicksort daha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hızlıdır.</a:t>
            </a:r>
            <a:endParaRPr sz="2400">
              <a:latin typeface="Calibri"/>
              <a:cs typeface="Calibri"/>
            </a:endParaRPr>
          </a:p>
          <a:p>
            <a:pPr marL="285115" marR="334645" indent="-27305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Ancak heap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veri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yapısı, öncelik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sırası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uygulaması  (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priority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queues)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için inanılmaz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faydalıdır.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Her biri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ilişkili bir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anahtar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(key) veya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olan</a:t>
            </a:r>
            <a:endParaRPr sz="2200">
              <a:latin typeface="Calibri"/>
              <a:cs typeface="Calibri"/>
            </a:endParaRPr>
          </a:p>
          <a:p>
            <a:pPr marL="582295" marR="165100">
              <a:lnSpc>
                <a:spcPct val="100000"/>
              </a:lnSpc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elamanların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oluşturduğu </a:t>
            </a:r>
            <a:r>
              <a:rPr sz="2200" b="1" i="1" spc="-5" dirty="0">
                <a:solidFill>
                  <a:srgbClr val="2F2F2F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dizisini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muhafaza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etmek 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için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bir veri</a:t>
            </a:r>
            <a:r>
              <a:rPr sz="22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yapısı.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ts val="2630"/>
              </a:lnSpc>
              <a:spcBef>
                <a:spcPts val="4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Desteklenen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işlemler </a:t>
            </a:r>
            <a:r>
              <a:rPr sz="2200" b="1" spc="-5" dirty="0">
                <a:solidFill>
                  <a:srgbClr val="2F2F2F"/>
                </a:solidFill>
                <a:latin typeface="Courier New"/>
                <a:cs typeface="Courier New"/>
              </a:rPr>
              <a:t>Insert()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 </a:t>
            </a:r>
            <a:r>
              <a:rPr sz="2200" b="1" spc="-5" dirty="0">
                <a:solidFill>
                  <a:srgbClr val="2F2F2F"/>
                </a:solidFill>
                <a:latin typeface="Courier New"/>
                <a:cs typeface="Courier New"/>
              </a:rPr>
              <a:t>Maximum()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r>
              <a:rPr sz="2200" spc="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ts val="2630"/>
              </a:lnSpc>
            </a:pPr>
            <a:r>
              <a:rPr sz="2200" b="1" dirty="0">
                <a:solidFill>
                  <a:srgbClr val="2F2F2F"/>
                </a:solidFill>
                <a:latin typeface="Courier New"/>
                <a:cs typeface="Courier New"/>
              </a:rPr>
              <a:t>ExtractMax()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598421"/>
            <a:ext cx="16941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</a:t>
            </a:r>
            <a:r>
              <a:rPr sz="3200" spc="-90" dirty="0"/>
              <a:t> </a:t>
            </a:r>
            <a:r>
              <a:rPr sz="3200" dirty="0"/>
              <a:t>Sort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337942"/>
            <a:ext cx="6116320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2F2F2F"/>
                </a:solidFill>
                <a:latin typeface="Calibri"/>
                <a:cs typeface="Calibri"/>
              </a:rPr>
              <a:t>Insert(S, x)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 S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dizisine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x elemanını</a:t>
            </a:r>
            <a:r>
              <a:rPr sz="24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ekler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 marL="285115" marR="67310" indent="-27305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2F2F2F"/>
                </a:solidFill>
                <a:latin typeface="Calibri"/>
                <a:cs typeface="Calibri"/>
              </a:rPr>
              <a:t>Maximum(S):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dizisindeki maksimum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elamanı 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geri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döndürür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285115" marR="5080" indent="-273050">
              <a:lnSpc>
                <a:spcPct val="100000"/>
              </a:lnSpc>
              <a:spcBef>
                <a:spcPts val="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F2F2F"/>
                </a:solidFill>
                <a:latin typeface="Calibri"/>
                <a:cs typeface="Calibri"/>
              </a:rPr>
              <a:t>ExtractMax(S)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dizisindeki maksimum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elamanı 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geri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döndürür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elamanı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diziden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çıkarır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57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Öncelikli </a:t>
            </a:r>
            <a:r>
              <a:rPr sz="3200" spc="-5" dirty="0"/>
              <a:t>Kuyruk Uygulamaları  (Implementing Priority</a:t>
            </a:r>
            <a:r>
              <a:rPr sz="3200" spc="-45" dirty="0"/>
              <a:t> </a:t>
            </a:r>
            <a:r>
              <a:rPr sz="3200" spc="-5" dirty="0"/>
              <a:t>Queues)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282164"/>
            <a:ext cx="5893435" cy="37141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HeapInsert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(A,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key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heap_size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[A]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0066FF"/>
                </a:solidFill>
                <a:latin typeface="Consolas"/>
                <a:cs typeface="Consolas"/>
              </a:rPr>
              <a:t>++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i 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=</a:t>
            </a:r>
            <a:r>
              <a:rPr sz="2000" b="1" spc="-10" dirty="0">
                <a:solidFill>
                  <a:srgbClr val="2F2F2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heap_size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[A];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240"/>
              </a:spcBef>
              <a:tabLst>
                <a:tab pos="2527300" algn="l"/>
                <a:tab pos="3225165" algn="l"/>
              </a:tabLst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while 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(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&gt; 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1	AND	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A[</a:t>
            </a: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Parent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(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)] 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&lt;</a:t>
            </a:r>
            <a:r>
              <a:rPr sz="2000" b="1" spc="-2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key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  <a:p>
            <a:pPr marL="1130935" marR="1960245">
              <a:lnSpc>
                <a:spcPct val="110000"/>
              </a:lnSpc>
            </a:pP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A[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] 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= 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A[</a:t>
            </a: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Parent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(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)];  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i 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=</a:t>
            </a:r>
            <a:r>
              <a:rPr sz="2000" b="1" spc="-35" dirty="0">
                <a:solidFill>
                  <a:srgbClr val="2F2F2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Parent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(</a:t>
            </a:r>
            <a:r>
              <a:rPr sz="2000" b="1" spc="-5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);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2F2F2F"/>
                </a:solidFill>
                <a:latin typeface="Consolas"/>
                <a:cs typeface="Consolas"/>
              </a:rPr>
              <a:t>A[i] 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=</a:t>
            </a:r>
            <a:r>
              <a:rPr sz="2000" b="1" spc="-15" dirty="0">
                <a:solidFill>
                  <a:srgbClr val="2F2F2F"/>
                </a:solidFill>
                <a:latin typeface="Consolas"/>
                <a:cs typeface="Consola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olas"/>
                <a:cs typeface="Consolas"/>
              </a:rPr>
              <a:t>key</a:t>
            </a: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2F2F2F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57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Öncelikli </a:t>
            </a:r>
            <a:r>
              <a:rPr sz="3200" spc="-5" dirty="0"/>
              <a:t>Kuyruk Uygulamaları  (Implementing Priority</a:t>
            </a:r>
            <a:r>
              <a:rPr sz="3200" spc="-45" dirty="0"/>
              <a:t> </a:t>
            </a:r>
            <a:r>
              <a:rPr sz="3200" spc="-5" dirty="0"/>
              <a:t>Queues)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83864" y="1126236"/>
            <a:ext cx="5169535" cy="1995170"/>
            <a:chOff x="3483864" y="1126236"/>
            <a:chExt cx="5169535" cy="199517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914" y="2757678"/>
              <a:ext cx="317500" cy="344805"/>
            </a:xfrm>
            <a:custGeom>
              <a:avLst/>
              <a:gdLst/>
              <a:ahLst/>
              <a:cxnLst/>
              <a:rect l="l" t="t" r="r" b="b"/>
              <a:pathLst>
                <a:path w="317500" h="344805">
                  <a:moveTo>
                    <a:pt x="158496" y="0"/>
                  </a:moveTo>
                  <a:lnTo>
                    <a:pt x="116372" y="6150"/>
                  </a:lnTo>
                  <a:lnTo>
                    <a:pt x="78514" y="23509"/>
                  </a:lnTo>
                  <a:lnTo>
                    <a:pt x="46434" y="50434"/>
                  </a:lnTo>
                  <a:lnTo>
                    <a:pt x="21646" y="85287"/>
                  </a:lnTo>
                  <a:lnTo>
                    <a:pt x="5663" y="126426"/>
                  </a:lnTo>
                  <a:lnTo>
                    <a:pt x="0" y="172212"/>
                  </a:lnTo>
                  <a:lnTo>
                    <a:pt x="5663" y="217997"/>
                  </a:lnTo>
                  <a:lnTo>
                    <a:pt x="21646" y="259136"/>
                  </a:lnTo>
                  <a:lnTo>
                    <a:pt x="46434" y="293989"/>
                  </a:lnTo>
                  <a:lnTo>
                    <a:pt x="78514" y="320914"/>
                  </a:lnTo>
                  <a:lnTo>
                    <a:pt x="116372" y="338273"/>
                  </a:lnTo>
                  <a:lnTo>
                    <a:pt x="158496" y="344424"/>
                  </a:lnTo>
                  <a:lnTo>
                    <a:pt x="200619" y="338273"/>
                  </a:lnTo>
                  <a:lnTo>
                    <a:pt x="238477" y="320914"/>
                  </a:lnTo>
                  <a:lnTo>
                    <a:pt x="270557" y="293989"/>
                  </a:lnTo>
                  <a:lnTo>
                    <a:pt x="295345" y="259136"/>
                  </a:lnTo>
                  <a:lnTo>
                    <a:pt x="311328" y="217997"/>
                  </a:lnTo>
                  <a:lnTo>
                    <a:pt x="316991" y="172212"/>
                  </a:lnTo>
                  <a:lnTo>
                    <a:pt x="311328" y="126426"/>
                  </a:lnTo>
                  <a:lnTo>
                    <a:pt x="295345" y="85287"/>
                  </a:lnTo>
                  <a:lnTo>
                    <a:pt x="270557" y="50434"/>
                  </a:lnTo>
                  <a:lnTo>
                    <a:pt x="238477" y="23509"/>
                  </a:lnTo>
                  <a:lnTo>
                    <a:pt x="200619" y="615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2914" y="2757678"/>
              <a:ext cx="317500" cy="344805"/>
            </a:xfrm>
            <a:custGeom>
              <a:avLst/>
              <a:gdLst/>
              <a:ahLst/>
              <a:cxnLst/>
              <a:rect l="l" t="t" r="r" b="b"/>
              <a:pathLst>
                <a:path w="317500" h="344805">
                  <a:moveTo>
                    <a:pt x="0" y="172212"/>
                  </a:moveTo>
                  <a:lnTo>
                    <a:pt x="5663" y="126426"/>
                  </a:lnTo>
                  <a:lnTo>
                    <a:pt x="21646" y="85287"/>
                  </a:lnTo>
                  <a:lnTo>
                    <a:pt x="46434" y="50434"/>
                  </a:lnTo>
                  <a:lnTo>
                    <a:pt x="78514" y="23509"/>
                  </a:lnTo>
                  <a:lnTo>
                    <a:pt x="116372" y="6150"/>
                  </a:lnTo>
                  <a:lnTo>
                    <a:pt x="158496" y="0"/>
                  </a:lnTo>
                  <a:lnTo>
                    <a:pt x="200619" y="6150"/>
                  </a:lnTo>
                  <a:lnTo>
                    <a:pt x="238477" y="23509"/>
                  </a:lnTo>
                  <a:lnTo>
                    <a:pt x="270557" y="50434"/>
                  </a:lnTo>
                  <a:lnTo>
                    <a:pt x="295345" y="85287"/>
                  </a:lnTo>
                  <a:lnTo>
                    <a:pt x="311328" y="126426"/>
                  </a:lnTo>
                  <a:lnTo>
                    <a:pt x="316991" y="172212"/>
                  </a:lnTo>
                  <a:lnTo>
                    <a:pt x="311328" y="217997"/>
                  </a:lnTo>
                  <a:lnTo>
                    <a:pt x="295345" y="259136"/>
                  </a:lnTo>
                  <a:lnTo>
                    <a:pt x="270557" y="293989"/>
                  </a:lnTo>
                  <a:lnTo>
                    <a:pt x="238477" y="320914"/>
                  </a:lnTo>
                  <a:lnTo>
                    <a:pt x="200619" y="338273"/>
                  </a:lnTo>
                  <a:lnTo>
                    <a:pt x="158496" y="344424"/>
                  </a:lnTo>
                  <a:lnTo>
                    <a:pt x="116372" y="338273"/>
                  </a:lnTo>
                  <a:lnTo>
                    <a:pt x="78514" y="320914"/>
                  </a:lnTo>
                  <a:lnTo>
                    <a:pt x="46434" y="293989"/>
                  </a:lnTo>
                  <a:lnTo>
                    <a:pt x="21646" y="259136"/>
                  </a:lnTo>
                  <a:lnTo>
                    <a:pt x="5663" y="217997"/>
                  </a:lnTo>
                  <a:lnTo>
                    <a:pt x="0" y="17221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9367" y="2837814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14372" y="3197351"/>
            <a:ext cx="355600" cy="381000"/>
            <a:chOff x="2214372" y="3197351"/>
            <a:chExt cx="355600" cy="381000"/>
          </a:xfrm>
        </p:grpSpPr>
        <p:sp>
          <p:nvSpPr>
            <p:cNvPr id="10" name="object 10"/>
            <p:cNvSpPr/>
            <p:nvPr/>
          </p:nvSpPr>
          <p:spPr>
            <a:xfrm>
              <a:off x="2233422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33422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09241" y="329526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53355" y="3197351"/>
            <a:ext cx="355600" cy="381000"/>
            <a:chOff x="4753355" y="3197351"/>
            <a:chExt cx="355600" cy="381000"/>
          </a:xfrm>
        </p:grpSpPr>
        <p:sp>
          <p:nvSpPr>
            <p:cNvPr id="14" name="object 14"/>
            <p:cNvSpPr/>
            <p:nvPr/>
          </p:nvSpPr>
          <p:spPr>
            <a:xfrm>
              <a:off x="4772405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2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2405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2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49114" y="329526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78863" y="3654552"/>
            <a:ext cx="356870" cy="381000"/>
            <a:chOff x="1578863" y="3654552"/>
            <a:chExt cx="356870" cy="381000"/>
          </a:xfrm>
        </p:grpSpPr>
        <p:sp>
          <p:nvSpPr>
            <p:cNvPr id="18" name="object 18"/>
            <p:cNvSpPr/>
            <p:nvPr/>
          </p:nvSpPr>
          <p:spPr>
            <a:xfrm>
              <a:off x="1597913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159258" y="0"/>
                  </a:moveTo>
                  <a:lnTo>
                    <a:pt x="116901" y="6120"/>
                  </a:lnTo>
                  <a:lnTo>
                    <a:pt x="78852" y="23396"/>
                  </a:lnTo>
                  <a:lnTo>
                    <a:pt x="46624" y="50196"/>
                  </a:lnTo>
                  <a:lnTo>
                    <a:pt x="21731" y="84892"/>
                  </a:lnTo>
                  <a:lnTo>
                    <a:pt x="5685" y="125853"/>
                  </a:lnTo>
                  <a:lnTo>
                    <a:pt x="0" y="171450"/>
                  </a:lnTo>
                  <a:lnTo>
                    <a:pt x="5685" y="217046"/>
                  </a:lnTo>
                  <a:lnTo>
                    <a:pt x="21731" y="258007"/>
                  </a:lnTo>
                  <a:lnTo>
                    <a:pt x="46624" y="292703"/>
                  </a:lnTo>
                  <a:lnTo>
                    <a:pt x="78852" y="319503"/>
                  </a:lnTo>
                  <a:lnTo>
                    <a:pt x="116901" y="336779"/>
                  </a:lnTo>
                  <a:lnTo>
                    <a:pt x="159258" y="342900"/>
                  </a:lnTo>
                  <a:lnTo>
                    <a:pt x="201614" y="336779"/>
                  </a:lnTo>
                  <a:lnTo>
                    <a:pt x="239663" y="319503"/>
                  </a:lnTo>
                  <a:lnTo>
                    <a:pt x="271891" y="292703"/>
                  </a:lnTo>
                  <a:lnTo>
                    <a:pt x="296784" y="258007"/>
                  </a:lnTo>
                  <a:lnTo>
                    <a:pt x="312830" y="217046"/>
                  </a:lnTo>
                  <a:lnTo>
                    <a:pt x="318516" y="171450"/>
                  </a:lnTo>
                  <a:lnTo>
                    <a:pt x="312830" y="125853"/>
                  </a:lnTo>
                  <a:lnTo>
                    <a:pt x="296784" y="84892"/>
                  </a:lnTo>
                  <a:lnTo>
                    <a:pt x="271891" y="50196"/>
                  </a:lnTo>
                  <a:lnTo>
                    <a:pt x="239663" y="23396"/>
                  </a:lnTo>
                  <a:lnTo>
                    <a:pt x="201614" y="6120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7913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0" y="171450"/>
                  </a:moveTo>
                  <a:lnTo>
                    <a:pt x="5685" y="125853"/>
                  </a:lnTo>
                  <a:lnTo>
                    <a:pt x="21731" y="84892"/>
                  </a:lnTo>
                  <a:lnTo>
                    <a:pt x="46624" y="50196"/>
                  </a:lnTo>
                  <a:lnTo>
                    <a:pt x="78852" y="23396"/>
                  </a:lnTo>
                  <a:lnTo>
                    <a:pt x="116901" y="6120"/>
                  </a:lnTo>
                  <a:lnTo>
                    <a:pt x="159258" y="0"/>
                  </a:lnTo>
                  <a:lnTo>
                    <a:pt x="201614" y="6120"/>
                  </a:lnTo>
                  <a:lnTo>
                    <a:pt x="239663" y="23396"/>
                  </a:lnTo>
                  <a:lnTo>
                    <a:pt x="271891" y="50196"/>
                  </a:lnTo>
                  <a:lnTo>
                    <a:pt x="296784" y="84892"/>
                  </a:lnTo>
                  <a:lnTo>
                    <a:pt x="312830" y="125853"/>
                  </a:lnTo>
                  <a:lnTo>
                    <a:pt x="318516" y="171450"/>
                  </a:lnTo>
                  <a:lnTo>
                    <a:pt x="312830" y="217046"/>
                  </a:lnTo>
                  <a:lnTo>
                    <a:pt x="296784" y="258007"/>
                  </a:lnTo>
                  <a:lnTo>
                    <a:pt x="271891" y="292703"/>
                  </a:lnTo>
                  <a:lnTo>
                    <a:pt x="239663" y="319503"/>
                  </a:lnTo>
                  <a:lnTo>
                    <a:pt x="201614" y="336779"/>
                  </a:lnTo>
                  <a:lnTo>
                    <a:pt x="159258" y="342900"/>
                  </a:lnTo>
                  <a:lnTo>
                    <a:pt x="116901" y="336779"/>
                  </a:lnTo>
                  <a:lnTo>
                    <a:pt x="78852" y="319503"/>
                  </a:lnTo>
                  <a:lnTo>
                    <a:pt x="46624" y="292703"/>
                  </a:lnTo>
                  <a:lnTo>
                    <a:pt x="21731" y="258007"/>
                  </a:lnTo>
                  <a:lnTo>
                    <a:pt x="5685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09420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48355" y="3654552"/>
            <a:ext cx="356870" cy="381000"/>
            <a:chOff x="2848355" y="3654552"/>
            <a:chExt cx="356870" cy="381000"/>
          </a:xfrm>
        </p:grpSpPr>
        <p:sp>
          <p:nvSpPr>
            <p:cNvPr id="22" name="object 22"/>
            <p:cNvSpPr/>
            <p:nvPr/>
          </p:nvSpPr>
          <p:spPr>
            <a:xfrm>
              <a:off x="2867405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159257" y="0"/>
                  </a:moveTo>
                  <a:lnTo>
                    <a:pt x="116901" y="6120"/>
                  </a:lnTo>
                  <a:lnTo>
                    <a:pt x="78852" y="23396"/>
                  </a:lnTo>
                  <a:lnTo>
                    <a:pt x="46624" y="50196"/>
                  </a:lnTo>
                  <a:lnTo>
                    <a:pt x="21731" y="84892"/>
                  </a:lnTo>
                  <a:lnTo>
                    <a:pt x="5685" y="125853"/>
                  </a:lnTo>
                  <a:lnTo>
                    <a:pt x="0" y="171450"/>
                  </a:lnTo>
                  <a:lnTo>
                    <a:pt x="5685" y="217046"/>
                  </a:lnTo>
                  <a:lnTo>
                    <a:pt x="21731" y="258007"/>
                  </a:lnTo>
                  <a:lnTo>
                    <a:pt x="46624" y="292703"/>
                  </a:lnTo>
                  <a:lnTo>
                    <a:pt x="78852" y="319503"/>
                  </a:lnTo>
                  <a:lnTo>
                    <a:pt x="116901" y="336779"/>
                  </a:lnTo>
                  <a:lnTo>
                    <a:pt x="159257" y="342900"/>
                  </a:lnTo>
                  <a:lnTo>
                    <a:pt x="201614" y="336779"/>
                  </a:lnTo>
                  <a:lnTo>
                    <a:pt x="239663" y="319503"/>
                  </a:lnTo>
                  <a:lnTo>
                    <a:pt x="271891" y="292703"/>
                  </a:lnTo>
                  <a:lnTo>
                    <a:pt x="296784" y="258007"/>
                  </a:lnTo>
                  <a:lnTo>
                    <a:pt x="312830" y="217046"/>
                  </a:lnTo>
                  <a:lnTo>
                    <a:pt x="318516" y="171450"/>
                  </a:lnTo>
                  <a:lnTo>
                    <a:pt x="312830" y="125853"/>
                  </a:lnTo>
                  <a:lnTo>
                    <a:pt x="296784" y="84892"/>
                  </a:lnTo>
                  <a:lnTo>
                    <a:pt x="271891" y="50196"/>
                  </a:lnTo>
                  <a:lnTo>
                    <a:pt x="239663" y="23396"/>
                  </a:lnTo>
                  <a:lnTo>
                    <a:pt x="201614" y="6120"/>
                  </a:lnTo>
                  <a:lnTo>
                    <a:pt x="159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7405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0" y="171450"/>
                  </a:moveTo>
                  <a:lnTo>
                    <a:pt x="5685" y="125853"/>
                  </a:lnTo>
                  <a:lnTo>
                    <a:pt x="21731" y="84892"/>
                  </a:lnTo>
                  <a:lnTo>
                    <a:pt x="46624" y="50196"/>
                  </a:lnTo>
                  <a:lnTo>
                    <a:pt x="78852" y="23396"/>
                  </a:lnTo>
                  <a:lnTo>
                    <a:pt x="116901" y="6120"/>
                  </a:lnTo>
                  <a:lnTo>
                    <a:pt x="159257" y="0"/>
                  </a:lnTo>
                  <a:lnTo>
                    <a:pt x="201614" y="6120"/>
                  </a:lnTo>
                  <a:lnTo>
                    <a:pt x="239663" y="23396"/>
                  </a:lnTo>
                  <a:lnTo>
                    <a:pt x="271891" y="50196"/>
                  </a:lnTo>
                  <a:lnTo>
                    <a:pt x="296784" y="84892"/>
                  </a:lnTo>
                  <a:lnTo>
                    <a:pt x="312830" y="125853"/>
                  </a:lnTo>
                  <a:lnTo>
                    <a:pt x="318516" y="171450"/>
                  </a:lnTo>
                  <a:lnTo>
                    <a:pt x="312830" y="217046"/>
                  </a:lnTo>
                  <a:lnTo>
                    <a:pt x="296784" y="258007"/>
                  </a:lnTo>
                  <a:lnTo>
                    <a:pt x="271891" y="292703"/>
                  </a:lnTo>
                  <a:lnTo>
                    <a:pt x="239663" y="319503"/>
                  </a:lnTo>
                  <a:lnTo>
                    <a:pt x="201614" y="336779"/>
                  </a:lnTo>
                  <a:lnTo>
                    <a:pt x="159257" y="342900"/>
                  </a:lnTo>
                  <a:lnTo>
                    <a:pt x="116901" y="336779"/>
                  </a:lnTo>
                  <a:lnTo>
                    <a:pt x="78852" y="319503"/>
                  </a:lnTo>
                  <a:lnTo>
                    <a:pt x="46624" y="292703"/>
                  </a:lnTo>
                  <a:lnTo>
                    <a:pt x="21731" y="258007"/>
                  </a:lnTo>
                  <a:lnTo>
                    <a:pt x="5685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79166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19371" y="3654552"/>
            <a:ext cx="355600" cy="381000"/>
            <a:chOff x="4119371" y="3654552"/>
            <a:chExt cx="355600" cy="381000"/>
          </a:xfrm>
        </p:grpSpPr>
        <p:sp>
          <p:nvSpPr>
            <p:cNvPr id="26" name="object 26"/>
            <p:cNvSpPr/>
            <p:nvPr/>
          </p:nvSpPr>
          <p:spPr>
            <a:xfrm>
              <a:off x="4138421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38421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49292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88864" y="3654552"/>
            <a:ext cx="355600" cy="381000"/>
            <a:chOff x="5388864" y="3654552"/>
            <a:chExt cx="355600" cy="381000"/>
          </a:xfrm>
        </p:grpSpPr>
        <p:sp>
          <p:nvSpPr>
            <p:cNvPr id="30" name="object 30"/>
            <p:cNvSpPr/>
            <p:nvPr/>
          </p:nvSpPr>
          <p:spPr>
            <a:xfrm>
              <a:off x="5407914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07914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19165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61872" y="4111752"/>
            <a:ext cx="355600" cy="381000"/>
            <a:chOff x="1261872" y="4111752"/>
            <a:chExt cx="355600" cy="381000"/>
          </a:xfrm>
        </p:grpSpPr>
        <p:sp>
          <p:nvSpPr>
            <p:cNvPr id="34" name="object 34"/>
            <p:cNvSpPr/>
            <p:nvPr/>
          </p:nvSpPr>
          <p:spPr>
            <a:xfrm>
              <a:off x="1280922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0922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91792" y="4210558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97379" y="4111752"/>
            <a:ext cx="355600" cy="381000"/>
            <a:chOff x="1897379" y="4111752"/>
            <a:chExt cx="355600" cy="381000"/>
          </a:xfrm>
        </p:grpSpPr>
        <p:sp>
          <p:nvSpPr>
            <p:cNvPr id="38" name="object 38"/>
            <p:cNvSpPr/>
            <p:nvPr/>
          </p:nvSpPr>
          <p:spPr>
            <a:xfrm>
              <a:off x="1916429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2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16429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2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27047" y="4210558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31364" y="4111752"/>
            <a:ext cx="355600" cy="381000"/>
            <a:chOff x="2531364" y="4111752"/>
            <a:chExt cx="355600" cy="381000"/>
          </a:xfrm>
        </p:grpSpPr>
        <p:sp>
          <p:nvSpPr>
            <p:cNvPr id="42" name="object 42"/>
            <p:cNvSpPr/>
            <p:nvPr/>
          </p:nvSpPr>
          <p:spPr>
            <a:xfrm>
              <a:off x="2550414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2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0414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2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661920" y="4210558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33144" y="3046476"/>
            <a:ext cx="3940175" cy="1483360"/>
            <a:chOff x="1533144" y="3046476"/>
            <a:chExt cx="3940175" cy="1483360"/>
          </a:xfrm>
        </p:grpSpPr>
        <p:sp>
          <p:nvSpPr>
            <p:cNvPr id="46" name="object 46"/>
            <p:cNvSpPr/>
            <p:nvPr/>
          </p:nvSpPr>
          <p:spPr>
            <a:xfrm>
              <a:off x="1552194" y="3065526"/>
              <a:ext cx="3902075" cy="1102360"/>
            </a:xfrm>
            <a:custGeom>
              <a:avLst/>
              <a:gdLst/>
              <a:ahLst/>
              <a:cxnLst/>
              <a:rect l="l" t="t" r="r" b="b"/>
              <a:pathLst>
                <a:path w="3902075" h="1102360">
                  <a:moveTo>
                    <a:pt x="1997329" y="0"/>
                  </a:moveTo>
                  <a:lnTo>
                    <a:pt x="952500" y="185927"/>
                  </a:lnTo>
                </a:path>
                <a:path w="3902075" h="1102360">
                  <a:moveTo>
                    <a:pt x="727075" y="457200"/>
                  </a:moveTo>
                  <a:lnTo>
                    <a:pt x="316992" y="643128"/>
                  </a:lnTo>
                </a:path>
                <a:path w="3902075" h="1102360">
                  <a:moveTo>
                    <a:pt x="92582" y="915924"/>
                  </a:moveTo>
                  <a:lnTo>
                    <a:pt x="0" y="1101852"/>
                  </a:lnTo>
                </a:path>
                <a:path w="3902075" h="1102360">
                  <a:moveTo>
                    <a:pt x="316992" y="915924"/>
                  </a:moveTo>
                  <a:lnTo>
                    <a:pt x="409575" y="1101852"/>
                  </a:lnTo>
                </a:path>
                <a:path w="3902075" h="1102360">
                  <a:moveTo>
                    <a:pt x="952500" y="457200"/>
                  </a:moveTo>
                  <a:lnTo>
                    <a:pt x="1362583" y="643128"/>
                  </a:lnTo>
                </a:path>
                <a:path w="3902075" h="1102360">
                  <a:moveTo>
                    <a:pt x="1362075" y="915924"/>
                  </a:moveTo>
                  <a:lnTo>
                    <a:pt x="1269492" y="1101852"/>
                  </a:lnTo>
                </a:path>
                <a:path w="3902075" h="1102360">
                  <a:moveTo>
                    <a:pt x="2221992" y="0"/>
                  </a:moveTo>
                  <a:lnTo>
                    <a:pt x="3266821" y="185927"/>
                  </a:lnTo>
                </a:path>
                <a:path w="3902075" h="1102360">
                  <a:moveTo>
                    <a:pt x="3491483" y="457200"/>
                  </a:moveTo>
                  <a:lnTo>
                    <a:pt x="3901567" y="643128"/>
                  </a:lnTo>
                </a:path>
                <a:path w="3902075" h="1102360">
                  <a:moveTo>
                    <a:pt x="2855976" y="643128"/>
                  </a:moveTo>
                  <a:lnTo>
                    <a:pt x="3266058" y="457200"/>
                  </a:lnTo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85922" y="4167378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85922" y="4167378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261740" y="4246626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119627" y="3997452"/>
            <a:ext cx="556260" cy="661035"/>
            <a:chOff x="3119627" y="3997452"/>
            <a:chExt cx="556260" cy="661035"/>
          </a:xfrm>
        </p:grpSpPr>
        <p:sp>
          <p:nvSpPr>
            <p:cNvPr id="51" name="object 51"/>
            <p:cNvSpPr/>
            <p:nvPr/>
          </p:nvSpPr>
          <p:spPr>
            <a:xfrm>
              <a:off x="3138677" y="4016502"/>
              <a:ext cx="92710" cy="186055"/>
            </a:xfrm>
            <a:custGeom>
              <a:avLst/>
              <a:gdLst/>
              <a:ahLst/>
              <a:cxnLst/>
              <a:rect l="l" t="t" r="r" b="b"/>
              <a:pathLst>
                <a:path w="92710" h="186054">
                  <a:moveTo>
                    <a:pt x="0" y="0"/>
                  </a:moveTo>
                  <a:lnTo>
                    <a:pt x="92583" y="185928"/>
                  </a:lnTo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34698" y="4085082"/>
              <a:ext cx="527050" cy="558800"/>
            </a:xfrm>
            <a:custGeom>
              <a:avLst/>
              <a:gdLst/>
              <a:ahLst/>
              <a:cxnLst/>
              <a:rect l="l" t="t" r="r" b="b"/>
              <a:pathLst>
                <a:path w="527050" h="558800">
                  <a:moveTo>
                    <a:pt x="87926" y="0"/>
                  </a:moveTo>
                  <a:lnTo>
                    <a:pt x="74170" y="18051"/>
                  </a:lnTo>
                  <a:lnTo>
                    <a:pt x="59700" y="35448"/>
                  </a:lnTo>
                  <a:lnTo>
                    <a:pt x="45849" y="53060"/>
                  </a:lnTo>
                  <a:lnTo>
                    <a:pt x="33951" y="71755"/>
                  </a:lnTo>
                  <a:lnTo>
                    <a:pt x="27095" y="86873"/>
                  </a:lnTo>
                  <a:lnTo>
                    <a:pt x="21965" y="102504"/>
                  </a:lnTo>
                  <a:lnTo>
                    <a:pt x="17431" y="118350"/>
                  </a:lnTo>
                  <a:lnTo>
                    <a:pt x="12361" y="134112"/>
                  </a:lnTo>
                  <a:lnTo>
                    <a:pt x="9335" y="143313"/>
                  </a:lnTo>
                  <a:lnTo>
                    <a:pt x="5773" y="153527"/>
                  </a:lnTo>
                  <a:lnTo>
                    <a:pt x="2806" y="161811"/>
                  </a:lnTo>
                  <a:lnTo>
                    <a:pt x="1566" y="165227"/>
                  </a:lnTo>
                  <a:lnTo>
                    <a:pt x="1041" y="184958"/>
                  </a:lnTo>
                  <a:lnTo>
                    <a:pt x="0" y="227096"/>
                  </a:lnTo>
                  <a:lnTo>
                    <a:pt x="706" y="283365"/>
                  </a:lnTo>
                  <a:lnTo>
                    <a:pt x="5427" y="345491"/>
                  </a:lnTo>
                  <a:lnTo>
                    <a:pt x="16428" y="405197"/>
                  </a:lnTo>
                  <a:lnTo>
                    <a:pt x="35976" y="454209"/>
                  </a:lnTo>
                  <a:lnTo>
                    <a:pt x="66336" y="484251"/>
                  </a:lnTo>
                  <a:lnTo>
                    <a:pt x="103499" y="499443"/>
                  </a:lnTo>
                  <a:lnTo>
                    <a:pt x="122432" y="506914"/>
                  </a:lnTo>
                  <a:lnTo>
                    <a:pt x="160395" y="527232"/>
                  </a:lnTo>
                  <a:lnTo>
                    <a:pt x="198479" y="552283"/>
                  </a:lnTo>
                  <a:lnTo>
                    <a:pt x="205401" y="557022"/>
                  </a:lnTo>
                  <a:lnTo>
                    <a:pt x="256844" y="556816"/>
                  </a:lnTo>
                  <a:lnTo>
                    <a:pt x="308641" y="558275"/>
                  </a:lnTo>
                  <a:lnTo>
                    <a:pt x="360382" y="558795"/>
                  </a:lnTo>
                  <a:lnTo>
                    <a:pt x="411661" y="555774"/>
                  </a:lnTo>
                  <a:lnTo>
                    <a:pt x="462068" y="546608"/>
                  </a:lnTo>
                  <a:lnTo>
                    <a:pt x="470616" y="528923"/>
                  </a:lnTo>
                  <a:lnTo>
                    <a:pt x="483594" y="490664"/>
                  </a:lnTo>
                  <a:lnTo>
                    <a:pt x="496572" y="449453"/>
                  </a:lnTo>
                  <a:lnTo>
                    <a:pt x="505121" y="422910"/>
                  </a:lnTo>
                  <a:lnTo>
                    <a:pt x="511709" y="404433"/>
                  </a:lnTo>
                  <a:lnTo>
                    <a:pt x="518773" y="383968"/>
                  </a:lnTo>
                  <a:lnTo>
                    <a:pt x="524409" y="367385"/>
                  </a:lnTo>
                  <a:lnTo>
                    <a:pt x="526711" y="360553"/>
                  </a:lnTo>
                  <a:lnTo>
                    <a:pt x="524899" y="329422"/>
                  </a:lnTo>
                  <a:lnTo>
                    <a:pt x="523361" y="298386"/>
                  </a:lnTo>
                  <a:lnTo>
                    <a:pt x="515916" y="236982"/>
                  </a:lnTo>
                  <a:lnTo>
                    <a:pt x="499699" y="213675"/>
                  </a:lnTo>
                  <a:lnTo>
                    <a:pt x="494326" y="205740"/>
                  </a:lnTo>
                  <a:lnTo>
                    <a:pt x="486231" y="186225"/>
                  </a:lnTo>
                  <a:lnTo>
                    <a:pt x="483007" y="173545"/>
                  </a:lnTo>
                  <a:lnTo>
                    <a:pt x="477377" y="161627"/>
                  </a:lnTo>
                  <a:lnTo>
                    <a:pt x="434987" y="124583"/>
                  </a:lnTo>
                  <a:lnTo>
                    <a:pt x="365538" y="93142"/>
                  </a:lnTo>
                  <a:lnTo>
                    <a:pt x="333671" y="82042"/>
                  </a:lnTo>
                  <a:lnTo>
                    <a:pt x="316234" y="51188"/>
                  </a:lnTo>
                  <a:lnTo>
                    <a:pt x="292856" y="36671"/>
                  </a:lnTo>
                  <a:lnTo>
                    <a:pt x="263215" y="29535"/>
                  </a:lnTo>
                  <a:lnTo>
                    <a:pt x="226991" y="20828"/>
                  </a:lnTo>
                  <a:lnTo>
                    <a:pt x="218894" y="18289"/>
                  </a:lnTo>
                  <a:lnTo>
                    <a:pt x="210798" y="15573"/>
                  </a:lnTo>
                  <a:lnTo>
                    <a:pt x="202702" y="12880"/>
                  </a:lnTo>
                  <a:lnTo>
                    <a:pt x="194606" y="10414"/>
                  </a:lnTo>
                  <a:lnTo>
                    <a:pt x="184991" y="7447"/>
                  </a:lnTo>
                  <a:lnTo>
                    <a:pt x="174365" y="4016"/>
                  </a:lnTo>
                  <a:lnTo>
                    <a:pt x="165763" y="1180"/>
                  </a:lnTo>
                  <a:lnTo>
                    <a:pt x="162221" y="0"/>
                  </a:lnTo>
                  <a:lnTo>
                    <a:pt x="108000" y="9054"/>
                  </a:lnTo>
                  <a:lnTo>
                    <a:pt x="79353" y="15573"/>
                  </a:lnTo>
                  <a:lnTo>
                    <a:pt x="73567" y="14305"/>
                  </a:lnTo>
                  <a:lnTo>
                    <a:pt x="87926" y="0"/>
                  </a:lnTo>
                  <a:close/>
                </a:path>
              </a:pathLst>
            </a:custGeom>
            <a:ln w="28956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005710" y="50152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20188" y="5026278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390" algn="l"/>
              </a:tabLst>
            </a:pPr>
            <a:r>
              <a:rPr sz="1800" spc="-5" dirty="0">
                <a:latin typeface="Arial"/>
                <a:cs typeface="Arial"/>
              </a:rPr>
              <a:t>2	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20617" y="5010403"/>
            <a:ext cx="1065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  <a:tab pos="925194" algn="l"/>
              </a:tabLst>
            </a:pPr>
            <a:r>
              <a:rPr sz="1800" spc="-5" dirty="0">
                <a:latin typeface="Arial"/>
                <a:cs typeface="Arial"/>
              </a:rPr>
              <a:t>4	5	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92217" y="50262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47894" y="50104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689472" y="50262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894332" y="5301234"/>
          <a:ext cx="4893308" cy="458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2608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178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872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0" name="object 60"/>
          <p:cNvSpPr txBox="1"/>
          <p:nvPr/>
        </p:nvSpPr>
        <p:spPr>
          <a:xfrm>
            <a:off x="6052820" y="4988179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sz="2700" spc="-7" baseline="-4629" dirty="0">
                <a:latin typeface="Arial"/>
                <a:cs typeface="Arial"/>
              </a:rPr>
              <a:t>10	</a:t>
            </a:r>
            <a:r>
              <a:rPr sz="1800" spc="-145" dirty="0"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58812" y="5017770"/>
            <a:ext cx="660400" cy="931544"/>
          </a:xfrm>
          <a:custGeom>
            <a:avLst/>
            <a:gdLst/>
            <a:ahLst/>
            <a:cxnLst/>
            <a:rect l="l" t="t" r="r" b="b"/>
            <a:pathLst>
              <a:path w="660400" h="931545">
                <a:moveTo>
                  <a:pt x="391872" y="0"/>
                </a:moveTo>
                <a:lnTo>
                  <a:pt x="361297" y="10501"/>
                </a:lnTo>
                <a:lnTo>
                  <a:pt x="347491" y="15430"/>
                </a:lnTo>
                <a:lnTo>
                  <a:pt x="344172" y="16073"/>
                </a:lnTo>
                <a:lnTo>
                  <a:pt x="264999" y="0"/>
                </a:lnTo>
                <a:lnTo>
                  <a:pt x="237589" y="1819"/>
                </a:lnTo>
                <a:lnTo>
                  <a:pt x="210214" y="6175"/>
                </a:lnTo>
                <a:lnTo>
                  <a:pt x="182864" y="11412"/>
                </a:lnTo>
                <a:lnTo>
                  <a:pt x="155525" y="15874"/>
                </a:lnTo>
                <a:lnTo>
                  <a:pt x="108928" y="38213"/>
                </a:lnTo>
                <a:lnTo>
                  <a:pt x="74213" y="69326"/>
                </a:lnTo>
                <a:lnTo>
                  <a:pt x="48404" y="109083"/>
                </a:lnTo>
                <a:lnTo>
                  <a:pt x="28525" y="157352"/>
                </a:lnTo>
                <a:lnTo>
                  <a:pt x="27799" y="181563"/>
                </a:lnTo>
                <a:lnTo>
                  <a:pt x="24830" y="213407"/>
                </a:lnTo>
                <a:lnTo>
                  <a:pt x="20333" y="251744"/>
                </a:lnTo>
                <a:lnTo>
                  <a:pt x="15024" y="295437"/>
                </a:lnTo>
                <a:lnTo>
                  <a:pt x="9621" y="343348"/>
                </a:lnTo>
                <a:lnTo>
                  <a:pt x="4838" y="394338"/>
                </a:lnTo>
                <a:lnTo>
                  <a:pt x="1392" y="447269"/>
                </a:lnTo>
                <a:lnTo>
                  <a:pt x="0" y="501002"/>
                </a:lnTo>
                <a:lnTo>
                  <a:pt x="1376" y="554400"/>
                </a:lnTo>
                <a:lnTo>
                  <a:pt x="6239" y="606323"/>
                </a:lnTo>
                <a:lnTo>
                  <a:pt x="15303" y="655634"/>
                </a:lnTo>
                <a:lnTo>
                  <a:pt x="29285" y="701194"/>
                </a:lnTo>
                <a:lnTo>
                  <a:pt x="48901" y="741865"/>
                </a:lnTo>
                <a:lnTo>
                  <a:pt x="74867" y="776508"/>
                </a:lnTo>
                <a:lnTo>
                  <a:pt x="107900" y="803986"/>
                </a:lnTo>
                <a:lnTo>
                  <a:pt x="137239" y="837600"/>
                </a:lnTo>
                <a:lnTo>
                  <a:pt x="173089" y="862277"/>
                </a:lnTo>
                <a:lnTo>
                  <a:pt x="213924" y="879953"/>
                </a:lnTo>
                <a:lnTo>
                  <a:pt x="258220" y="892565"/>
                </a:lnTo>
                <a:lnTo>
                  <a:pt x="304451" y="902049"/>
                </a:lnTo>
                <a:lnTo>
                  <a:pt x="351091" y="910342"/>
                </a:lnTo>
                <a:lnTo>
                  <a:pt x="396615" y="919380"/>
                </a:lnTo>
                <a:lnTo>
                  <a:pt x="439497" y="931100"/>
                </a:lnTo>
                <a:lnTo>
                  <a:pt x="474327" y="929239"/>
                </a:lnTo>
                <a:lnTo>
                  <a:pt x="525349" y="924547"/>
                </a:lnTo>
                <a:lnTo>
                  <a:pt x="576657" y="911215"/>
                </a:lnTo>
                <a:lnTo>
                  <a:pt x="612344" y="883437"/>
                </a:lnTo>
                <a:lnTo>
                  <a:pt x="630648" y="836958"/>
                </a:lnTo>
                <a:lnTo>
                  <a:pt x="636936" y="812378"/>
                </a:lnTo>
                <a:lnTo>
                  <a:pt x="644094" y="788098"/>
                </a:lnTo>
                <a:lnTo>
                  <a:pt x="648610" y="774196"/>
                </a:lnTo>
                <a:lnTo>
                  <a:pt x="653841" y="759102"/>
                </a:lnTo>
                <a:lnTo>
                  <a:pt x="658167" y="746988"/>
                </a:lnTo>
                <a:lnTo>
                  <a:pt x="659969" y="742022"/>
                </a:lnTo>
                <a:lnTo>
                  <a:pt x="656736" y="697376"/>
                </a:lnTo>
                <a:lnTo>
                  <a:pt x="653541" y="650299"/>
                </a:lnTo>
                <a:lnTo>
                  <a:pt x="649937" y="601378"/>
                </a:lnTo>
                <a:lnTo>
                  <a:pt x="645478" y="551202"/>
                </a:lnTo>
                <a:lnTo>
                  <a:pt x="639714" y="500358"/>
                </a:lnTo>
                <a:lnTo>
                  <a:pt x="632200" y="449432"/>
                </a:lnTo>
                <a:lnTo>
                  <a:pt x="622488" y="399013"/>
                </a:lnTo>
                <a:lnTo>
                  <a:pt x="610130" y="349687"/>
                </a:lnTo>
                <a:lnTo>
                  <a:pt x="594679" y="302043"/>
                </a:lnTo>
                <a:lnTo>
                  <a:pt x="575688" y="256668"/>
                </a:lnTo>
                <a:lnTo>
                  <a:pt x="552709" y="214148"/>
                </a:lnTo>
                <a:lnTo>
                  <a:pt x="525295" y="175072"/>
                </a:lnTo>
                <a:lnTo>
                  <a:pt x="492998" y="140027"/>
                </a:lnTo>
                <a:lnTo>
                  <a:pt x="455372" y="109600"/>
                </a:lnTo>
                <a:lnTo>
                  <a:pt x="447696" y="97272"/>
                </a:lnTo>
                <a:lnTo>
                  <a:pt x="440640" y="84788"/>
                </a:lnTo>
                <a:lnTo>
                  <a:pt x="433012" y="73185"/>
                </a:lnTo>
                <a:lnTo>
                  <a:pt x="423622" y="63499"/>
                </a:lnTo>
                <a:lnTo>
                  <a:pt x="391229" y="46898"/>
                </a:lnTo>
                <a:lnTo>
                  <a:pt x="376219" y="47275"/>
                </a:lnTo>
                <a:lnTo>
                  <a:pt x="376973" y="39889"/>
                </a:lnTo>
                <a:lnTo>
                  <a:pt x="391872" y="0"/>
                </a:lnTo>
                <a:close/>
              </a:path>
            </a:pathLst>
          </a:custGeom>
          <a:ln w="28956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57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Öncelikli </a:t>
            </a:r>
            <a:r>
              <a:rPr sz="3200" spc="-5" dirty="0"/>
              <a:t>Kuyruk Uygulamaları  (Implementing Priority</a:t>
            </a:r>
            <a:r>
              <a:rPr sz="3200" spc="-45" dirty="0"/>
              <a:t> </a:t>
            </a:r>
            <a:r>
              <a:rPr sz="3200" spc="-5" dirty="0"/>
              <a:t>Queues)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83864" y="1126236"/>
            <a:ext cx="5169535" cy="1995170"/>
            <a:chOff x="3483864" y="1126236"/>
            <a:chExt cx="5169535" cy="199517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914" y="2757678"/>
              <a:ext cx="317500" cy="344805"/>
            </a:xfrm>
            <a:custGeom>
              <a:avLst/>
              <a:gdLst/>
              <a:ahLst/>
              <a:cxnLst/>
              <a:rect l="l" t="t" r="r" b="b"/>
              <a:pathLst>
                <a:path w="317500" h="344805">
                  <a:moveTo>
                    <a:pt x="158496" y="0"/>
                  </a:moveTo>
                  <a:lnTo>
                    <a:pt x="116372" y="6150"/>
                  </a:lnTo>
                  <a:lnTo>
                    <a:pt x="78514" y="23509"/>
                  </a:lnTo>
                  <a:lnTo>
                    <a:pt x="46434" y="50434"/>
                  </a:lnTo>
                  <a:lnTo>
                    <a:pt x="21646" y="85287"/>
                  </a:lnTo>
                  <a:lnTo>
                    <a:pt x="5663" y="126426"/>
                  </a:lnTo>
                  <a:lnTo>
                    <a:pt x="0" y="172212"/>
                  </a:lnTo>
                  <a:lnTo>
                    <a:pt x="5663" y="217997"/>
                  </a:lnTo>
                  <a:lnTo>
                    <a:pt x="21646" y="259136"/>
                  </a:lnTo>
                  <a:lnTo>
                    <a:pt x="46434" y="293989"/>
                  </a:lnTo>
                  <a:lnTo>
                    <a:pt x="78514" y="320914"/>
                  </a:lnTo>
                  <a:lnTo>
                    <a:pt x="116372" y="338273"/>
                  </a:lnTo>
                  <a:lnTo>
                    <a:pt x="158496" y="344424"/>
                  </a:lnTo>
                  <a:lnTo>
                    <a:pt x="200619" y="338273"/>
                  </a:lnTo>
                  <a:lnTo>
                    <a:pt x="238477" y="320914"/>
                  </a:lnTo>
                  <a:lnTo>
                    <a:pt x="270557" y="293989"/>
                  </a:lnTo>
                  <a:lnTo>
                    <a:pt x="295345" y="259136"/>
                  </a:lnTo>
                  <a:lnTo>
                    <a:pt x="311328" y="217997"/>
                  </a:lnTo>
                  <a:lnTo>
                    <a:pt x="316991" y="172212"/>
                  </a:lnTo>
                  <a:lnTo>
                    <a:pt x="311328" y="126426"/>
                  </a:lnTo>
                  <a:lnTo>
                    <a:pt x="295345" y="85287"/>
                  </a:lnTo>
                  <a:lnTo>
                    <a:pt x="270557" y="50434"/>
                  </a:lnTo>
                  <a:lnTo>
                    <a:pt x="238477" y="23509"/>
                  </a:lnTo>
                  <a:lnTo>
                    <a:pt x="200619" y="615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2914" y="2757678"/>
              <a:ext cx="317500" cy="344805"/>
            </a:xfrm>
            <a:custGeom>
              <a:avLst/>
              <a:gdLst/>
              <a:ahLst/>
              <a:cxnLst/>
              <a:rect l="l" t="t" r="r" b="b"/>
              <a:pathLst>
                <a:path w="317500" h="344805">
                  <a:moveTo>
                    <a:pt x="0" y="172212"/>
                  </a:moveTo>
                  <a:lnTo>
                    <a:pt x="5663" y="126426"/>
                  </a:lnTo>
                  <a:lnTo>
                    <a:pt x="21646" y="85287"/>
                  </a:lnTo>
                  <a:lnTo>
                    <a:pt x="46434" y="50434"/>
                  </a:lnTo>
                  <a:lnTo>
                    <a:pt x="78514" y="23509"/>
                  </a:lnTo>
                  <a:lnTo>
                    <a:pt x="116372" y="6150"/>
                  </a:lnTo>
                  <a:lnTo>
                    <a:pt x="158496" y="0"/>
                  </a:lnTo>
                  <a:lnTo>
                    <a:pt x="200619" y="6150"/>
                  </a:lnTo>
                  <a:lnTo>
                    <a:pt x="238477" y="23509"/>
                  </a:lnTo>
                  <a:lnTo>
                    <a:pt x="270557" y="50434"/>
                  </a:lnTo>
                  <a:lnTo>
                    <a:pt x="295345" y="85287"/>
                  </a:lnTo>
                  <a:lnTo>
                    <a:pt x="311328" y="126426"/>
                  </a:lnTo>
                  <a:lnTo>
                    <a:pt x="316991" y="172212"/>
                  </a:lnTo>
                  <a:lnTo>
                    <a:pt x="311328" y="217997"/>
                  </a:lnTo>
                  <a:lnTo>
                    <a:pt x="295345" y="259136"/>
                  </a:lnTo>
                  <a:lnTo>
                    <a:pt x="270557" y="293989"/>
                  </a:lnTo>
                  <a:lnTo>
                    <a:pt x="238477" y="320914"/>
                  </a:lnTo>
                  <a:lnTo>
                    <a:pt x="200619" y="338273"/>
                  </a:lnTo>
                  <a:lnTo>
                    <a:pt x="158496" y="344424"/>
                  </a:lnTo>
                  <a:lnTo>
                    <a:pt x="116372" y="338273"/>
                  </a:lnTo>
                  <a:lnTo>
                    <a:pt x="78514" y="320914"/>
                  </a:lnTo>
                  <a:lnTo>
                    <a:pt x="46434" y="293989"/>
                  </a:lnTo>
                  <a:lnTo>
                    <a:pt x="21646" y="259136"/>
                  </a:lnTo>
                  <a:lnTo>
                    <a:pt x="5663" y="217997"/>
                  </a:lnTo>
                  <a:lnTo>
                    <a:pt x="0" y="17221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79367" y="2837814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14372" y="3197351"/>
            <a:ext cx="355600" cy="381000"/>
            <a:chOff x="2214372" y="3197351"/>
            <a:chExt cx="355600" cy="381000"/>
          </a:xfrm>
        </p:grpSpPr>
        <p:sp>
          <p:nvSpPr>
            <p:cNvPr id="10" name="object 10"/>
            <p:cNvSpPr/>
            <p:nvPr/>
          </p:nvSpPr>
          <p:spPr>
            <a:xfrm>
              <a:off x="2233422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33422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09241" y="329526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53355" y="3197351"/>
            <a:ext cx="355600" cy="381000"/>
            <a:chOff x="4753355" y="3197351"/>
            <a:chExt cx="355600" cy="381000"/>
          </a:xfrm>
        </p:grpSpPr>
        <p:sp>
          <p:nvSpPr>
            <p:cNvPr id="14" name="object 14"/>
            <p:cNvSpPr/>
            <p:nvPr/>
          </p:nvSpPr>
          <p:spPr>
            <a:xfrm>
              <a:off x="4772405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2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2405" y="3216401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2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49114" y="3295269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78863" y="3654552"/>
            <a:ext cx="356870" cy="381000"/>
            <a:chOff x="1578863" y="3654552"/>
            <a:chExt cx="356870" cy="381000"/>
          </a:xfrm>
        </p:grpSpPr>
        <p:sp>
          <p:nvSpPr>
            <p:cNvPr id="18" name="object 18"/>
            <p:cNvSpPr/>
            <p:nvPr/>
          </p:nvSpPr>
          <p:spPr>
            <a:xfrm>
              <a:off x="1597913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159258" y="0"/>
                  </a:moveTo>
                  <a:lnTo>
                    <a:pt x="116901" y="6120"/>
                  </a:lnTo>
                  <a:lnTo>
                    <a:pt x="78852" y="23396"/>
                  </a:lnTo>
                  <a:lnTo>
                    <a:pt x="46624" y="50196"/>
                  </a:lnTo>
                  <a:lnTo>
                    <a:pt x="21731" y="84892"/>
                  </a:lnTo>
                  <a:lnTo>
                    <a:pt x="5685" y="125853"/>
                  </a:lnTo>
                  <a:lnTo>
                    <a:pt x="0" y="171450"/>
                  </a:lnTo>
                  <a:lnTo>
                    <a:pt x="5685" y="217046"/>
                  </a:lnTo>
                  <a:lnTo>
                    <a:pt x="21731" y="258007"/>
                  </a:lnTo>
                  <a:lnTo>
                    <a:pt x="46624" y="292703"/>
                  </a:lnTo>
                  <a:lnTo>
                    <a:pt x="78852" y="319503"/>
                  </a:lnTo>
                  <a:lnTo>
                    <a:pt x="116901" y="336779"/>
                  </a:lnTo>
                  <a:lnTo>
                    <a:pt x="159258" y="342900"/>
                  </a:lnTo>
                  <a:lnTo>
                    <a:pt x="201614" y="336779"/>
                  </a:lnTo>
                  <a:lnTo>
                    <a:pt x="239663" y="319503"/>
                  </a:lnTo>
                  <a:lnTo>
                    <a:pt x="271891" y="292703"/>
                  </a:lnTo>
                  <a:lnTo>
                    <a:pt x="296784" y="258007"/>
                  </a:lnTo>
                  <a:lnTo>
                    <a:pt x="312830" y="217046"/>
                  </a:lnTo>
                  <a:lnTo>
                    <a:pt x="318516" y="171450"/>
                  </a:lnTo>
                  <a:lnTo>
                    <a:pt x="312830" y="125853"/>
                  </a:lnTo>
                  <a:lnTo>
                    <a:pt x="296784" y="84892"/>
                  </a:lnTo>
                  <a:lnTo>
                    <a:pt x="271891" y="50196"/>
                  </a:lnTo>
                  <a:lnTo>
                    <a:pt x="239663" y="23396"/>
                  </a:lnTo>
                  <a:lnTo>
                    <a:pt x="201614" y="6120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7913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0" y="171450"/>
                  </a:moveTo>
                  <a:lnTo>
                    <a:pt x="5685" y="125853"/>
                  </a:lnTo>
                  <a:lnTo>
                    <a:pt x="21731" y="84892"/>
                  </a:lnTo>
                  <a:lnTo>
                    <a:pt x="46624" y="50196"/>
                  </a:lnTo>
                  <a:lnTo>
                    <a:pt x="78852" y="23396"/>
                  </a:lnTo>
                  <a:lnTo>
                    <a:pt x="116901" y="6120"/>
                  </a:lnTo>
                  <a:lnTo>
                    <a:pt x="159258" y="0"/>
                  </a:lnTo>
                  <a:lnTo>
                    <a:pt x="201614" y="6120"/>
                  </a:lnTo>
                  <a:lnTo>
                    <a:pt x="239663" y="23396"/>
                  </a:lnTo>
                  <a:lnTo>
                    <a:pt x="271891" y="50196"/>
                  </a:lnTo>
                  <a:lnTo>
                    <a:pt x="296784" y="84892"/>
                  </a:lnTo>
                  <a:lnTo>
                    <a:pt x="312830" y="125853"/>
                  </a:lnTo>
                  <a:lnTo>
                    <a:pt x="318516" y="171450"/>
                  </a:lnTo>
                  <a:lnTo>
                    <a:pt x="312830" y="217046"/>
                  </a:lnTo>
                  <a:lnTo>
                    <a:pt x="296784" y="258007"/>
                  </a:lnTo>
                  <a:lnTo>
                    <a:pt x="271891" y="292703"/>
                  </a:lnTo>
                  <a:lnTo>
                    <a:pt x="239663" y="319503"/>
                  </a:lnTo>
                  <a:lnTo>
                    <a:pt x="201614" y="336779"/>
                  </a:lnTo>
                  <a:lnTo>
                    <a:pt x="159258" y="342900"/>
                  </a:lnTo>
                  <a:lnTo>
                    <a:pt x="116901" y="336779"/>
                  </a:lnTo>
                  <a:lnTo>
                    <a:pt x="78852" y="319503"/>
                  </a:lnTo>
                  <a:lnTo>
                    <a:pt x="46624" y="292703"/>
                  </a:lnTo>
                  <a:lnTo>
                    <a:pt x="21731" y="258007"/>
                  </a:lnTo>
                  <a:lnTo>
                    <a:pt x="5685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09420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48355" y="3654552"/>
            <a:ext cx="356870" cy="381000"/>
            <a:chOff x="2848355" y="3654552"/>
            <a:chExt cx="356870" cy="381000"/>
          </a:xfrm>
        </p:grpSpPr>
        <p:sp>
          <p:nvSpPr>
            <p:cNvPr id="22" name="object 22"/>
            <p:cNvSpPr/>
            <p:nvPr/>
          </p:nvSpPr>
          <p:spPr>
            <a:xfrm>
              <a:off x="2867405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159257" y="0"/>
                  </a:moveTo>
                  <a:lnTo>
                    <a:pt x="116901" y="6120"/>
                  </a:lnTo>
                  <a:lnTo>
                    <a:pt x="78852" y="23396"/>
                  </a:lnTo>
                  <a:lnTo>
                    <a:pt x="46624" y="50196"/>
                  </a:lnTo>
                  <a:lnTo>
                    <a:pt x="21731" y="84892"/>
                  </a:lnTo>
                  <a:lnTo>
                    <a:pt x="5685" y="125853"/>
                  </a:lnTo>
                  <a:lnTo>
                    <a:pt x="0" y="171450"/>
                  </a:lnTo>
                  <a:lnTo>
                    <a:pt x="5685" y="217046"/>
                  </a:lnTo>
                  <a:lnTo>
                    <a:pt x="21731" y="258007"/>
                  </a:lnTo>
                  <a:lnTo>
                    <a:pt x="46624" y="292703"/>
                  </a:lnTo>
                  <a:lnTo>
                    <a:pt x="78852" y="319503"/>
                  </a:lnTo>
                  <a:lnTo>
                    <a:pt x="116901" y="336779"/>
                  </a:lnTo>
                  <a:lnTo>
                    <a:pt x="159257" y="342900"/>
                  </a:lnTo>
                  <a:lnTo>
                    <a:pt x="201614" y="336779"/>
                  </a:lnTo>
                  <a:lnTo>
                    <a:pt x="239663" y="319503"/>
                  </a:lnTo>
                  <a:lnTo>
                    <a:pt x="271891" y="292703"/>
                  </a:lnTo>
                  <a:lnTo>
                    <a:pt x="296784" y="258007"/>
                  </a:lnTo>
                  <a:lnTo>
                    <a:pt x="312830" y="217046"/>
                  </a:lnTo>
                  <a:lnTo>
                    <a:pt x="318516" y="171450"/>
                  </a:lnTo>
                  <a:lnTo>
                    <a:pt x="312830" y="125853"/>
                  </a:lnTo>
                  <a:lnTo>
                    <a:pt x="296784" y="84892"/>
                  </a:lnTo>
                  <a:lnTo>
                    <a:pt x="271891" y="50196"/>
                  </a:lnTo>
                  <a:lnTo>
                    <a:pt x="239663" y="23396"/>
                  </a:lnTo>
                  <a:lnTo>
                    <a:pt x="201614" y="6120"/>
                  </a:lnTo>
                  <a:lnTo>
                    <a:pt x="159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7405" y="3673602"/>
              <a:ext cx="318770" cy="342900"/>
            </a:xfrm>
            <a:custGeom>
              <a:avLst/>
              <a:gdLst/>
              <a:ahLst/>
              <a:cxnLst/>
              <a:rect l="l" t="t" r="r" b="b"/>
              <a:pathLst>
                <a:path w="318769" h="342900">
                  <a:moveTo>
                    <a:pt x="0" y="171450"/>
                  </a:moveTo>
                  <a:lnTo>
                    <a:pt x="5685" y="125853"/>
                  </a:lnTo>
                  <a:lnTo>
                    <a:pt x="21731" y="84892"/>
                  </a:lnTo>
                  <a:lnTo>
                    <a:pt x="46624" y="50196"/>
                  </a:lnTo>
                  <a:lnTo>
                    <a:pt x="78852" y="23396"/>
                  </a:lnTo>
                  <a:lnTo>
                    <a:pt x="116901" y="6120"/>
                  </a:lnTo>
                  <a:lnTo>
                    <a:pt x="159257" y="0"/>
                  </a:lnTo>
                  <a:lnTo>
                    <a:pt x="201614" y="6120"/>
                  </a:lnTo>
                  <a:lnTo>
                    <a:pt x="239663" y="23396"/>
                  </a:lnTo>
                  <a:lnTo>
                    <a:pt x="271891" y="50196"/>
                  </a:lnTo>
                  <a:lnTo>
                    <a:pt x="296784" y="84892"/>
                  </a:lnTo>
                  <a:lnTo>
                    <a:pt x="312830" y="125853"/>
                  </a:lnTo>
                  <a:lnTo>
                    <a:pt x="318516" y="171450"/>
                  </a:lnTo>
                  <a:lnTo>
                    <a:pt x="312830" y="217046"/>
                  </a:lnTo>
                  <a:lnTo>
                    <a:pt x="296784" y="258007"/>
                  </a:lnTo>
                  <a:lnTo>
                    <a:pt x="271891" y="292703"/>
                  </a:lnTo>
                  <a:lnTo>
                    <a:pt x="239663" y="319503"/>
                  </a:lnTo>
                  <a:lnTo>
                    <a:pt x="201614" y="336779"/>
                  </a:lnTo>
                  <a:lnTo>
                    <a:pt x="159257" y="342900"/>
                  </a:lnTo>
                  <a:lnTo>
                    <a:pt x="116901" y="336779"/>
                  </a:lnTo>
                  <a:lnTo>
                    <a:pt x="78852" y="319503"/>
                  </a:lnTo>
                  <a:lnTo>
                    <a:pt x="46624" y="292703"/>
                  </a:lnTo>
                  <a:lnTo>
                    <a:pt x="21731" y="258007"/>
                  </a:lnTo>
                  <a:lnTo>
                    <a:pt x="5685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44114" y="3753103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19371" y="3654552"/>
            <a:ext cx="355600" cy="381000"/>
            <a:chOff x="4119371" y="3654552"/>
            <a:chExt cx="355600" cy="381000"/>
          </a:xfrm>
        </p:grpSpPr>
        <p:sp>
          <p:nvSpPr>
            <p:cNvPr id="26" name="object 26"/>
            <p:cNvSpPr/>
            <p:nvPr/>
          </p:nvSpPr>
          <p:spPr>
            <a:xfrm>
              <a:off x="4138421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38421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49292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88864" y="3654552"/>
            <a:ext cx="355600" cy="381000"/>
            <a:chOff x="5388864" y="3654552"/>
            <a:chExt cx="355600" cy="381000"/>
          </a:xfrm>
        </p:grpSpPr>
        <p:sp>
          <p:nvSpPr>
            <p:cNvPr id="30" name="object 30"/>
            <p:cNvSpPr/>
            <p:nvPr/>
          </p:nvSpPr>
          <p:spPr>
            <a:xfrm>
              <a:off x="5407914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07914" y="36736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19165" y="3753103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61872" y="4111752"/>
            <a:ext cx="355600" cy="381000"/>
            <a:chOff x="1261872" y="4111752"/>
            <a:chExt cx="355600" cy="381000"/>
          </a:xfrm>
        </p:grpSpPr>
        <p:sp>
          <p:nvSpPr>
            <p:cNvPr id="34" name="object 34"/>
            <p:cNvSpPr/>
            <p:nvPr/>
          </p:nvSpPr>
          <p:spPr>
            <a:xfrm>
              <a:off x="1280922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0922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91792" y="4210558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897379" y="4111752"/>
            <a:ext cx="355600" cy="381000"/>
            <a:chOff x="1897379" y="4111752"/>
            <a:chExt cx="355600" cy="381000"/>
          </a:xfrm>
        </p:grpSpPr>
        <p:sp>
          <p:nvSpPr>
            <p:cNvPr id="38" name="object 38"/>
            <p:cNvSpPr/>
            <p:nvPr/>
          </p:nvSpPr>
          <p:spPr>
            <a:xfrm>
              <a:off x="1916429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2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16429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2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27047" y="4210558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31364" y="4111752"/>
            <a:ext cx="355600" cy="381000"/>
            <a:chOff x="2531364" y="4111752"/>
            <a:chExt cx="355600" cy="381000"/>
          </a:xfrm>
        </p:grpSpPr>
        <p:sp>
          <p:nvSpPr>
            <p:cNvPr id="42" name="object 42"/>
            <p:cNvSpPr/>
            <p:nvPr/>
          </p:nvSpPr>
          <p:spPr>
            <a:xfrm>
              <a:off x="2550414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6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6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2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0414" y="4130802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6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2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6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661920" y="4210558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33144" y="3046476"/>
            <a:ext cx="3940175" cy="1483360"/>
            <a:chOff x="1533144" y="3046476"/>
            <a:chExt cx="3940175" cy="1483360"/>
          </a:xfrm>
        </p:grpSpPr>
        <p:sp>
          <p:nvSpPr>
            <p:cNvPr id="46" name="object 46"/>
            <p:cNvSpPr/>
            <p:nvPr/>
          </p:nvSpPr>
          <p:spPr>
            <a:xfrm>
              <a:off x="1552194" y="3065526"/>
              <a:ext cx="3902075" cy="1102360"/>
            </a:xfrm>
            <a:custGeom>
              <a:avLst/>
              <a:gdLst/>
              <a:ahLst/>
              <a:cxnLst/>
              <a:rect l="l" t="t" r="r" b="b"/>
              <a:pathLst>
                <a:path w="3902075" h="1102360">
                  <a:moveTo>
                    <a:pt x="1997329" y="0"/>
                  </a:moveTo>
                  <a:lnTo>
                    <a:pt x="952500" y="185927"/>
                  </a:lnTo>
                </a:path>
                <a:path w="3902075" h="1102360">
                  <a:moveTo>
                    <a:pt x="727075" y="457200"/>
                  </a:moveTo>
                  <a:lnTo>
                    <a:pt x="316992" y="643128"/>
                  </a:lnTo>
                </a:path>
                <a:path w="3902075" h="1102360">
                  <a:moveTo>
                    <a:pt x="92582" y="915924"/>
                  </a:moveTo>
                  <a:lnTo>
                    <a:pt x="0" y="1101852"/>
                  </a:lnTo>
                </a:path>
                <a:path w="3902075" h="1102360">
                  <a:moveTo>
                    <a:pt x="316992" y="915924"/>
                  </a:moveTo>
                  <a:lnTo>
                    <a:pt x="409575" y="1101852"/>
                  </a:lnTo>
                </a:path>
                <a:path w="3902075" h="1102360">
                  <a:moveTo>
                    <a:pt x="952500" y="457200"/>
                  </a:moveTo>
                  <a:lnTo>
                    <a:pt x="1362583" y="643128"/>
                  </a:lnTo>
                </a:path>
                <a:path w="3902075" h="1102360">
                  <a:moveTo>
                    <a:pt x="1362075" y="915924"/>
                  </a:moveTo>
                  <a:lnTo>
                    <a:pt x="1269492" y="1101852"/>
                  </a:lnTo>
                </a:path>
                <a:path w="3902075" h="1102360">
                  <a:moveTo>
                    <a:pt x="2221992" y="0"/>
                  </a:moveTo>
                  <a:lnTo>
                    <a:pt x="3266821" y="185927"/>
                  </a:lnTo>
                </a:path>
                <a:path w="3902075" h="1102360">
                  <a:moveTo>
                    <a:pt x="3491483" y="457200"/>
                  </a:moveTo>
                  <a:lnTo>
                    <a:pt x="3901567" y="643128"/>
                  </a:lnTo>
                </a:path>
                <a:path w="3902075" h="1102360">
                  <a:moveTo>
                    <a:pt x="2855976" y="643128"/>
                  </a:moveTo>
                  <a:lnTo>
                    <a:pt x="3266058" y="457200"/>
                  </a:lnTo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85922" y="4167378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158495" y="0"/>
                  </a:moveTo>
                  <a:lnTo>
                    <a:pt x="116372" y="6120"/>
                  </a:lnTo>
                  <a:lnTo>
                    <a:pt x="78514" y="23396"/>
                  </a:lnTo>
                  <a:lnTo>
                    <a:pt x="46434" y="50196"/>
                  </a:lnTo>
                  <a:lnTo>
                    <a:pt x="21646" y="84892"/>
                  </a:lnTo>
                  <a:lnTo>
                    <a:pt x="5663" y="125853"/>
                  </a:lnTo>
                  <a:lnTo>
                    <a:pt x="0" y="171450"/>
                  </a:lnTo>
                  <a:lnTo>
                    <a:pt x="5663" y="217046"/>
                  </a:lnTo>
                  <a:lnTo>
                    <a:pt x="21646" y="258007"/>
                  </a:lnTo>
                  <a:lnTo>
                    <a:pt x="46434" y="292703"/>
                  </a:lnTo>
                  <a:lnTo>
                    <a:pt x="78514" y="319503"/>
                  </a:lnTo>
                  <a:lnTo>
                    <a:pt x="116372" y="336779"/>
                  </a:lnTo>
                  <a:lnTo>
                    <a:pt x="158495" y="342900"/>
                  </a:lnTo>
                  <a:lnTo>
                    <a:pt x="200619" y="336779"/>
                  </a:lnTo>
                  <a:lnTo>
                    <a:pt x="238477" y="319503"/>
                  </a:lnTo>
                  <a:lnTo>
                    <a:pt x="270557" y="292703"/>
                  </a:lnTo>
                  <a:lnTo>
                    <a:pt x="295345" y="258007"/>
                  </a:lnTo>
                  <a:lnTo>
                    <a:pt x="311328" y="217046"/>
                  </a:lnTo>
                  <a:lnTo>
                    <a:pt x="316991" y="171450"/>
                  </a:lnTo>
                  <a:lnTo>
                    <a:pt x="311328" y="125853"/>
                  </a:lnTo>
                  <a:lnTo>
                    <a:pt x="295345" y="84892"/>
                  </a:lnTo>
                  <a:lnTo>
                    <a:pt x="270557" y="50196"/>
                  </a:lnTo>
                  <a:lnTo>
                    <a:pt x="238477" y="23396"/>
                  </a:lnTo>
                  <a:lnTo>
                    <a:pt x="200619" y="6120"/>
                  </a:lnTo>
                  <a:lnTo>
                    <a:pt x="1584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85922" y="4167378"/>
              <a:ext cx="317500" cy="342900"/>
            </a:xfrm>
            <a:custGeom>
              <a:avLst/>
              <a:gdLst/>
              <a:ahLst/>
              <a:cxnLst/>
              <a:rect l="l" t="t" r="r" b="b"/>
              <a:pathLst>
                <a:path w="317500" h="342900">
                  <a:moveTo>
                    <a:pt x="0" y="171450"/>
                  </a:moveTo>
                  <a:lnTo>
                    <a:pt x="5663" y="125853"/>
                  </a:lnTo>
                  <a:lnTo>
                    <a:pt x="21646" y="84892"/>
                  </a:lnTo>
                  <a:lnTo>
                    <a:pt x="46434" y="50196"/>
                  </a:lnTo>
                  <a:lnTo>
                    <a:pt x="78514" y="23396"/>
                  </a:lnTo>
                  <a:lnTo>
                    <a:pt x="116372" y="6120"/>
                  </a:lnTo>
                  <a:lnTo>
                    <a:pt x="158495" y="0"/>
                  </a:lnTo>
                  <a:lnTo>
                    <a:pt x="200619" y="6120"/>
                  </a:lnTo>
                  <a:lnTo>
                    <a:pt x="238477" y="23396"/>
                  </a:lnTo>
                  <a:lnTo>
                    <a:pt x="270557" y="50196"/>
                  </a:lnTo>
                  <a:lnTo>
                    <a:pt x="295345" y="84892"/>
                  </a:lnTo>
                  <a:lnTo>
                    <a:pt x="311328" y="125853"/>
                  </a:lnTo>
                  <a:lnTo>
                    <a:pt x="316991" y="171450"/>
                  </a:lnTo>
                  <a:lnTo>
                    <a:pt x="311328" y="217046"/>
                  </a:lnTo>
                  <a:lnTo>
                    <a:pt x="295345" y="258007"/>
                  </a:lnTo>
                  <a:lnTo>
                    <a:pt x="270557" y="292703"/>
                  </a:lnTo>
                  <a:lnTo>
                    <a:pt x="238477" y="319503"/>
                  </a:lnTo>
                  <a:lnTo>
                    <a:pt x="200619" y="336779"/>
                  </a:lnTo>
                  <a:lnTo>
                    <a:pt x="158495" y="342900"/>
                  </a:lnTo>
                  <a:lnTo>
                    <a:pt x="116372" y="336779"/>
                  </a:lnTo>
                  <a:lnTo>
                    <a:pt x="78514" y="319503"/>
                  </a:lnTo>
                  <a:lnTo>
                    <a:pt x="46434" y="292703"/>
                  </a:lnTo>
                  <a:lnTo>
                    <a:pt x="21646" y="258007"/>
                  </a:lnTo>
                  <a:lnTo>
                    <a:pt x="5663" y="217046"/>
                  </a:lnTo>
                  <a:lnTo>
                    <a:pt x="0" y="171450"/>
                  </a:lnTo>
                  <a:close/>
                </a:path>
              </a:pathLst>
            </a:custGeom>
            <a:ln w="38099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296792" y="4246626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38677" y="4016502"/>
            <a:ext cx="92710" cy="186055"/>
          </a:xfrm>
          <a:custGeom>
            <a:avLst/>
            <a:gdLst/>
            <a:ahLst/>
            <a:cxnLst/>
            <a:rect l="l" t="t" r="r" b="b"/>
            <a:pathLst>
              <a:path w="92710" h="186054">
                <a:moveTo>
                  <a:pt x="0" y="0"/>
                </a:moveTo>
                <a:lnTo>
                  <a:pt x="92583" y="185928"/>
                </a:lnTo>
              </a:path>
            </a:pathLst>
          </a:custGeom>
          <a:ln w="38099">
            <a:solidFill>
              <a:srgbClr val="A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005710" y="50152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20188" y="5026278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390" algn="l"/>
              </a:tabLst>
            </a:pPr>
            <a:r>
              <a:rPr sz="1800" spc="-5" dirty="0">
                <a:latin typeface="Arial"/>
                <a:cs typeface="Arial"/>
              </a:rPr>
              <a:t>2	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20617" y="5010403"/>
            <a:ext cx="1065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  <a:tab pos="925194" algn="l"/>
              </a:tabLst>
            </a:pPr>
            <a:r>
              <a:rPr sz="1800" spc="-5" dirty="0">
                <a:latin typeface="Arial"/>
                <a:cs typeface="Arial"/>
              </a:rPr>
              <a:t>4	5	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792217" y="50262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47894" y="50104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89472" y="50262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1894332" y="5301234"/>
          <a:ext cx="4893308" cy="458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4259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2608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1782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872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90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8" name="object 58"/>
          <p:cNvSpPr txBox="1"/>
          <p:nvPr/>
        </p:nvSpPr>
        <p:spPr>
          <a:xfrm>
            <a:off x="6052820" y="4988179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sz="2700" spc="-7" baseline="-4629" dirty="0">
                <a:latin typeface="Arial"/>
                <a:cs typeface="Arial"/>
              </a:rPr>
              <a:t>10	</a:t>
            </a:r>
            <a:r>
              <a:rPr sz="1800" spc="-145" dirty="0"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57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Öncelikli </a:t>
            </a:r>
            <a:r>
              <a:rPr sz="3200" spc="-5" dirty="0"/>
              <a:t>Kuyruk Uygulamaları  (Implementing Priority</a:t>
            </a:r>
            <a:r>
              <a:rPr sz="3200" spc="-45" dirty="0"/>
              <a:t> </a:t>
            </a:r>
            <a:r>
              <a:rPr sz="3200" spc="-5" dirty="0"/>
              <a:t>Queues)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279116"/>
            <a:ext cx="2998470" cy="6959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HeapMaximum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(A)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621665" algn="l"/>
                <a:tab pos="2832100" algn="l"/>
              </a:tabLst>
            </a:pP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{	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return</a:t>
            </a:r>
            <a:r>
              <a:rPr sz="2000" b="1" spc="85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A[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1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]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;	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9691" y="3985640"/>
            <a:ext cx="1183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error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;</a:t>
            </a:r>
            <a:r>
              <a:rPr sz="2000" b="1" spc="-9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2174" y="3289000"/>
            <a:ext cx="4090670" cy="30353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000" b="1" dirty="0">
                <a:solidFill>
                  <a:srgbClr val="2B91AE"/>
                </a:solidFill>
                <a:latin typeface="Consolas"/>
                <a:cs typeface="Consolas"/>
              </a:rPr>
              <a:t>HeapExtractMax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(A)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621665" marR="5080">
              <a:lnSpc>
                <a:spcPct val="108500"/>
              </a:lnSpc>
              <a:spcBef>
                <a:spcPts val="75"/>
              </a:spcBef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if 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(heap_size[A] 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&lt; 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1) 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{ 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max 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=</a:t>
            </a:r>
            <a:r>
              <a:rPr sz="2000" b="1" spc="-2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A[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];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A[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] 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=</a:t>
            </a:r>
            <a:r>
              <a:rPr sz="2000" b="1" spc="-50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A[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heap_size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[A]]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  <a:spcBef>
                <a:spcPts val="275"/>
              </a:spcBef>
            </a:pP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heap_size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[A]</a:t>
            </a:r>
            <a:r>
              <a:rPr sz="2000" b="1" spc="-15" dirty="0">
                <a:solidFill>
                  <a:srgbClr val="2F2F2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--</a:t>
            </a: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solidFill>
                  <a:srgbClr val="2B91AE"/>
                </a:solidFill>
                <a:latin typeface="Consolas"/>
                <a:cs typeface="Consolas"/>
              </a:rPr>
              <a:t>Heapify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(A,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621665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0066FF"/>
                </a:solidFill>
                <a:latin typeface="Consolas"/>
                <a:cs typeface="Consolas"/>
              </a:rPr>
              <a:t>return</a:t>
            </a:r>
            <a:r>
              <a:rPr sz="2000" b="1" spc="80" dirty="0">
                <a:solidFill>
                  <a:srgbClr val="0066FF"/>
                </a:solidFill>
                <a:latin typeface="Consolas"/>
                <a:cs typeface="Consolas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max</a:t>
            </a:r>
            <a:r>
              <a:rPr sz="2000" b="1" spc="-5" dirty="0">
                <a:solidFill>
                  <a:srgbClr val="2F2F2F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000" b="1" dirty="0">
                <a:solidFill>
                  <a:srgbClr val="2F2F2F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77078" y="3049269"/>
            <a:ext cx="239204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Çabuk</a:t>
            </a:r>
            <a:r>
              <a:rPr sz="2800" b="1" spc="-6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Sıralama,</a:t>
            </a:r>
            <a:endParaRPr sz="2800">
              <a:latin typeface="Calibri"/>
              <a:cs typeface="Calibri"/>
            </a:endParaRPr>
          </a:p>
          <a:p>
            <a:pPr marL="530860" marR="5080" indent="603250" algn="r">
              <a:lnSpc>
                <a:spcPct val="100000"/>
              </a:lnSpc>
            </a:pP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Ra</a:t>
            </a:r>
            <a:r>
              <a:rPr sz="2800" b="1" spc="-50" dirty="0">
                <a:solidFill>
                  <a:srgbClr val="AC0000"/>
                </a:solidFill>
                <a:latin typeface="Calibri"/>
                <a:cs typeface="Calibri"/>
              </a:rPr>
              <a:t>s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t</a:t>
            </a:r>
            <a:r>
              <a:rPr sz="2800" b="1" spc="-35" dirty="0">
                <a:solidFill>
                  <a:srgbClr val="AC0000"/>
                </a:solidFill>
                <a:latin typeface="Calibri"/>
                <a:cs typeface="Calibri"/>
              </a:rPr>
              <a:t>g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ele  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Al</a:t>
            </a:r>
            <a:r>
              <a:rPr sz="2800" b="1" spc="-45" dirty="0">
                <a:solidFill>
                  <a:srgbClr val="AC0000"/>
                </a:solidFill>
                <a:latin typeface="Calibri"/>
                <a:cs typeface="Calibri"/>
              </a:rPr>
              <a:t>g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oritmalar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9353" y="4409313"/>
            <a:ext cx="2135505" cy="1593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 indent="-120650">
              <a:lnSpc>
                <a:spcPct val="100000"/>
              </a:lnSpc>
              <a:spcBef>
                <a:spcPts val="95"/>
              </a:spcBef>
              <a:buChar char="•"/>
              <a:tabLst>
                <a:tab pos="217170" algn="l"/>
              </a:tabLst>
            </a:pPr>
            <a:r>
              <a:rPr sz="1300" spc="-5" dirty="0">
                <a:solidFill>
                  <a:srgbClr val="424242"/>
                </a:solidFill>
                <a:latin typeface="Calibri"/>
                <a:cs typeface="Calibri"/>
              </a:rPr>
              <a:t>Böl </a:t>
            </a: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ve</a:t>
            </a:r>
            <a:r>
              <a:rPr sz="1300" spc="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424242"/>
                </a:solidFill>
                <a:latin typeface="Calibri"/>
                <a:cs typeface="Calibri"/>
              </a:rPr>
              <a:t>fethet</a:t>
            </a:r>
            <a:endParaRPr sz="1300">
              <a:latin typeface="Calibri"/>
              <a:cs typeface="Calibri"/>
            </a:endParaRPr>
          </a:p>
          <a:p>
            <a:pPr marL="216535" indent="-120650">
              <a:lnSpc>
                <a:spcPct val="100000"/>
              </a:lnSpc>
              <a:buChar char="•"/>
              <a:tabLst>
                <a:tab pos="217170" algn="l"/>
              </a:tabLst>
            </a:pPr>
            <a:r>
              <a:rPr sz="1300" spc="-5" dirty="0">
                <a:solidFill>
                  <a:srgbClr val="424242"/>
                </a:solidFill>
                <a:latin typeface="Calibri"/>
                <a:cs typeface="Calibri"/>
              </a:rPr>
              <a:t>Bölüntüler</a:t>
            </a:r>
            <a:endParaRPr sz="1300">
              <a:latin typeface="Calibri"/>
              <a:cs typeface="Calibri"/>
            </a:endParaRPr>
          </a:p>
          <a:p>
            <a:pPr marL="216535" indent="-120650">
              <a:lnSpc>
                <a:spcPct val="100000"/>
              </a:lnSpc>
              <a:buChar char="•"/>
              <a:tabLst>
                <a:tab pos="217170" algn="l"/>
              </a:tabLst>
            </a:pPr>
            <a:r>
              <a:rPr sz="1300" spc="-5" dirty="0">
                <a:solidFill>
                  <a:srgbClr val="424242"/>
                </a:solidFill>
                <a:latin typeface="Calibri"/>
                <a:cs typeface="Calibri"/>
              </a:rPr>
              <a:t>En </a:t>
            </a:r>
            <a:r>
              <a:rPr sz="1300" spc="-20" dirty="0">
                <a:solidFill>
                  <a:srgbClr val="424242"/>
                </a:solidFill>
                <a:latin typeface="Calibri"/>
                <a:cs typeface="Calibri"/>
              </a:rPr>
              <a:t>kötü </a:t>
            </a:r>
            <a:r>
              <a:rPr sz="1300" spc="-5" dirty="0">
                <a:solidFill>
                  <a:srgbClr val="424242"/>
                </a:solidFill>
                <a:latin typeface="Calibri"/>
                <a:cs typeface="Calibri"/>
              </a:rPr>
              <a:t>durum</a:t>
            </a:r>
            <a:r>
              <a:rPr sz="1300" spc="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424242"/>
                </a:solidFill>
                <a:latin typeface="Calibri"/>
                <a:cs typeface="Calibri"/>
              </a:rPr>
              <a:t>çözümlemesi</a:t>
            </a:r>
            <a:endParaRPr sz="1300">
              <a:latin typeface="Calibri"/>
              <a:cs typeface="Calibri"/>
            </a:endParaRPr>
          </a:p>
          <a:p>
            <a:pPr marL="216535" indent="-120650">
              <a:lnSpc>
                <a:spcPct val="100000"/>
              </a:lnSpc>
              <a:spcBef>
                <a:spcPts val="5"/>
              </a:spcBef>
              <a:buChar char="•"/>
              <a:tabLst>
                <a:tab pos="217170" algn="l"/>
              </a:tabLst>
            </a:pP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Sezgi</a:t>
            </a:r>
            <a:r>
              <a:rPr sz="13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(Öngörü)</a:t>
            </a:r>
            <a:endParaRPr sz="1300">
              <a:latin typeface="Calibri"/>
              <a:cs typeface="Calibri"/>
            </a:endParaRPr>
          </a:p>
          <a:p>
            <a:pPr marL="216535" indent="-120650">
              <a:lnSpc>
                <a:spcPct val="100000"/>
              </a:lnSpc>
              <a:buChar char="•"/>
              <a:tabLst>
                <a:tab pos="217170" algn="l"/>
              </a:tabLst>
            </a:pP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Rastgele </a:t>
            </a:r>
            <a:r>
              <a:rPr sz="1300" spc="-5" dirty="0">
                <a:solidFill>
                  <a:srgbClr val="424242"/>
                </a:solidFill>
                <a:latin typeface="Calibri"/>
                <a:cs typeface="Calibri"/>
              </a:rPr>
              <a:t>çabuk</a:t>
            </a:r>
            <a:r>
              <a:rPr sz="1300" spc="3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sıralama</a:t>
            </a:r>
            <a:endParaRPr sz="1300">
              <a:latin typeface="Calibri"/>
              <a:cs typeface="Calibri"/>
            </a:endParaRPr>
          </a:p>
          <a:p>
            <a:pPr marL="216535" indent="-120650">
              <a:lnSpc>
                <a:spcPct val="100000"/>
              </a:lnSpc>
              <a:buChar char="•"/>
              <a:tabLst>
                <a:tab pos="217170" algn="l"/>
              </a:tabLst>
            </a:pP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Çözümleme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AC0000"/>
                </a:solidFill>
                <a:latin typeface="Arial"/>
                <a:cs typeface="Arial"/>
              </a:rPr>
              <a:t>29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5694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" dirty="0"/>
              <a:t>Yerinde </a:t>
            </a:r>
            <a:r>
              <a:rPr sz="3200" spc="-10" dirty="0"/>
              <a:t>Sıralama </a:t>
            </a:r>
            <a:r>
              <a:rPr sz="3200" spc="-5" dirty="0"/>
              <a:t>:In-place</a:t>
            </a:r>
            <a:r>
              <a:rPr sz="3200" spc="-50" dirty="0"/>
              <a:t> </a:t>
            </a:r>
            <a:r>
              <a:rPr sz="3200" dirty="0"/>
              <a:t>Sorting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221738"/>
            <a:ext cx="635127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Yerinde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Sıralama: Algoritmanın,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boyutu Θ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(n) olan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ekstra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depolama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(tek değişkenli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register (kayıtlar)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dışında)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alan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gerektirmemesi.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9328" y="3138043"/>
            <a:ext cx="1690370" cy="23304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Algoritma: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-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Bubble</a:t>
            </a:r>
            <a:r>
              <a:rPr sz="1800" spc="-1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   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-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Insertion</a:t>
            </a:r>
            <a:r>
              <a:rPr sz="1800" spc="-1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  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-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Selection</a:t>
            </a:r>
            <a:r>
              <a:rPr sz="1800" spc="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50" spc="-13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-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Merge</a:t>
            </a:r>
            <a:r>
              <a:rPr sz="1800" spc="-1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-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Heap</a:t>
            </a:r>
            <a:r>
              <a:rPr sz="18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-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Quick</a:t>
            </a:r>
            <a:r>
              <a:rPr sz="1800" spc="-1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0026" y="3138043"/>
            <a:ext cx="2009775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6405">
              <a:lnSpc>
                <a:spcPct val="120000"/>
              </a:lnSpc>
              <a:spcBef>
                <a:spcPts val="100"/>
              </a:spcBef>
            </a:pPr>
            <a:r>
              <a:rPr sz="1800" spc="-25" dirty="0">
                <a:solidFill>
                  <a:srgbClr val="2F2F2F"/>
                </a:solidFill>
                <a:latin typeface="Calibri"/>
                <a:cs typeface="Calibri"/>
              </a:rPr>
              <a:t>Yerinde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Sıralama  </a:t>
            </a:r>
            <a:r>
              <a:rPr sz="1800" spc="-15" dirty="0">
                <a:solidFill>
                  <a:srgbClr val="2F2F2F"/>
                </a:solidFill>
                <a:latin typeface="Calibri"/>
                <a:cs typeface="Calibri"/>
              </a:rPr>
              <a:t>Evet</a:t>
            </a:r>
            <a:endParaRPr sz="1800">
              <a:latin typeface="Calibri"/>
              <a:cs typeface="Calibri"/>
            </a:endParaRPr>
          </a:p>
          <a:p>
            <a:pPr marL="12700" marR="1590675">
              <a:lnSpc>
                <a:spcPct val="120000"/>
              </a:lnSpc>
            </a:pPr>
            <a:r>
              <a:rPr sz="1800" spc="-40" dirty="0">
                <a:solidFill>
                  <a:srgbClr val="2F2F2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t  </a:t>
            </a:r>
            <a:r>
              <a:rPr sz="1800" spc="-40" dirty="0">
                <a:solidFill>
                  <a:srgbClr val="2F2F2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Hayır(ek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alan</a:t>
            </a:r>
            <a:r>
              <a:rPr sz="18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gerekir)</a:t>
            </a:r>
            <a:endParaRPr sz="1800">
              <a:latin typeface="Calibri"/>
              <a:cs typeface="Calibri"/>
            </a:endParaRPr>
          </a:p>
          <a:p>
            <a:pPr marL="12700" marR="1590675">
              <a:lnSpc>
                <a:spcPct val="120000"/>
              </a:lnSpc>
            </a:pPr>
            <a:r>
              <a:rPr sz="1800" spc="-40" dirty="0">
                <a:solidFill>
                  <a:srgbClr val="2F2F2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t  </a:t>
            </a:r>
            <a:r>
              <a:rPr sz="1800" spc="-40" dirty="0">
                <a:solidFill>
                  <a:srgbClr val="2F2F2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4691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0" dirty="0"/>
              <a:t> </a:t>
            </a:r>
            <a:r>
              <a:rPr sz="3200" dirty="0"/>
              <a:t>Sort)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218690"/>
            <a:ext cx="6360795" cy="339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C.A.R.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Hoare tarafından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1962'de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önerildi.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Böl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ve fethet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algoritması.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285115" marR="5080" indent="-27305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"Yerinde"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sıralar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(araya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yerleştirme sıralamasında  olduğu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gibi;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birleştirme sıralamasından</a:t>
            </a:r>
            <a:r>
              <a:rPr sz="2400" spc="-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farklı).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(Ayar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yapılırsa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çok</a:t>
            </a:r>
            <a:r>
              <a:rPr sz="24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pratik.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40523" y="981455"/>
            <a:ext cx="1446530" cy="1705610"/>
            <a:chOff x="7240523" y="981455"/>
            <a:chExt cx="1446530" cy="1705610"/>
          </a:xfrm>
        </p:grpSpPr>
        <p:sp>
          <p:nvSpPr>
            <p:cNvPr id="6" name="object 6"/>
            <p:cNvSpPr/>
            <p:nvPr/>
          </p:nvSpPr>
          <p:spPr>
            <a:xfrm>
              <a:off x="7491983" y="1126235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40523" y="981455"/>
              <a:ext cx="1446276" cy="17053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</a:t>
            </a:r>
            <a:r>
              <a:rPr sz="3200" spc="5" dirty="0"/>
              <a:t>Böl </a:t>
            </a:r>
            <a:r>
              <a:rPr sz="3200" spc="-10" dirty="0"/>
              <a:t>ve</a:t>
            </a:r>
            <a:r>
              <a:rPr sz="3200" spc="-20" dirty="0"/>
              <a:t> fethet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6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b="1" i="1" spc="-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b="1" spc="-5" dirty="0">
                <a:latin typeface="Calibri"/>
                <a:cs typeface="Calibri"/>
              </a:rPr>
              <a:t>-elemanlı bir dizilimin çabuk</a:t>
            </a:r>
            <a:r>
              <a:rPr b="1" spc="-6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sıralanması:</a:t>
            </a:r>
            <a:endParaRPr sz="1800">
              <a:latin typeface="Calibri"/>
              <a:cs typeface="Calibri"/>
            </a:endParaRPr>
          </a:p>
          <a:p>
            <a:pPr marL="294005" marR="196850" indent="-273050">
              <a:lnSpc>
                <a:spcPct val="100000"/>
              </a:lnSpc>
              <a:spcBef>
                <a:spcPts val="575"/>
              </a:spcBef>
              <a:tabLst>
                <a:tab pos="2193925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b="1" i="1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i="1" spc="-5" dirty="0">
                <a:solidFill>
                  <a:srgbClr val="FF0000"/>
                </a:solidFill>
                <a:latin typeface="Calibri"/>
                <a:cs typeface="Calibri"/>
              </a:rPr>
              <a:t>Böl:</a:t>
            </a:r>
            <a:r>
              <a:rPr b="1" i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pc="-5" dirty="0"/>
              <a:t>Dizilimi	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pivot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(eksen sabit) </a:t>
            </a:r>
            <a:r>
              <a:rPr b="1" i="1" dirty="0">
                <a:solidFill>
                  <a:srgbClr val="006FC0"/>
                </a:solidFill>
                <a:latin typeface="Calibri"/>
                <a:cs typeface="Calibri"/>
              </a:rPr>
              <a:t>x</a:t>
            </a:r>
            <a:r>
              <a:rPr dirty="0"/>
              <a:t>'in </a:t>
            </a:r>
            <a:r>
              <a:rPr spc="-10" dirty="0"/>
              <a:t>etrafında </a:t>
            </a:r>
            <a:r>
              <a:rPr dirty="0"/>
              <a:t>iki  </a:t>
            </a:r>
            <a:r>
              <a:rPr spc="-10" dirty="0"/>
              <a:t>altdizilime </a:t>
            </a:r>
            <a:r>
              <a:rPr spc="-5" dirty="0"/>
              <a:t>bölüntüle; </a:t>
            </a:r>
            <a:r>
              <a:rPr spc="-10" dirty="0"/>
              <a:t>burada </a:t>
            </a:r>
            <a:r>
              <a:rPr spc="-5" dirty="0"/>
              <a:t>soldaki</a:t>
            </a:r>
            <a:r>
              <a:rPr dirty="0"/>
              <a:t> </a:t>
            </a:r>
            <a:r>
              <a:rPr spc="-10" dirty="0"/>
              <a:t>altdizilim</a:t>
            </a:r>
            <a:endParaRPr sz="1800">
              <a:latin typeface="Calibri"/>
              <a:cs typeface="Calibri"/>
            </a:endParaRPr>
          </a:p>
          <a:p>
            <a:pPr marL="294005">
              <a:lnSpc>
                <a:spcPct val="100000"/>
              </a:lnSpc>
            </a:pPr>
            <a:r>
              <a:rPr spc="-5" dirty="0"/>
              <a:t>elemanları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≤ </a:t>
            </a:r>
            <a:r>
              <a:rPr b="1" i="1" dirty="0">
                <a:solidFill>
                  <a:srgbClr val="006FC0"/>
                </a:solidFill>
                <a:latin typeface="Calibri"/>
                <a:cs typeface="Calibri"/>
              </a:rPr>
              <a:t>x </a:t>
            </a:r>
            <a:r>
              <a:rPr b="1" dirty="0">
                <a:solidFill>
                  <a:srgbClr val="006FC0"/>
                </a:solidFill>
                <a:latin typeface="Calibri"/>
                <a:cs typeface="Calibri"/>
              </a:rPr>
              <a:t>≤ </a:t>
            </a:r>
            <a:r>
              <a:rPr spc="-10" dirty="0"/>
              <a:t>sağdaki </a:t>
            </a:r>
            <a:r>
              <a:rPr spc="-5" dirty="0"/>
              <a:t>altdizilim elemanları</a:t>
            </a:r>
            <a:r>
              <a:rPr spc="-30" dirty="0"/>
              <a:t> </a:t>
            </a:r>
            <a:r>
              <a:rPr spc="-10" dirty="0"/>
              <a:t>olsun.</a:t>
            </a:r>
          </a:p>
          <a:p>
            <a:pPr marL="8890">
              <a:lnSpc>
                <a:spcPct val="100000"/>
              </a:lnSpc>
            </a:pPr>
            <a:endParaRPr spc="-10" dirty="0"/>
          </a:p>
          <a:p>
            <a:pPr marL="8890">
              <a:lnSpc>
                <a:spcPct val="100000"/>
              </a:lnSpc>
            </a:pPr>
            <a:endParaRPr spc="-10" dirty="0"/>
          </a:p>
          <a:p>
            <a:pPr marL="21590">
              <a:lnSpc>
                <a:spcPct val="100000"/>
              </a:lnSpc>
              <a:spcBef>
                <a:spcPts val="163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b="1" i="1" dirty="0">
                <a:solidFill>
                  <a:srgbClr val="FF0000"/>
                </a:solidFill>
                <a:latin typeface="Calibri"/>
                <a:cs typeface="Calibri"/>
              </a:rPr>
              <a:t>2. </a:t>
            </a:r>
            <a:r>
              <a:rPr b="1" i="1" spc="-15" dirty="0">
                <a:solidFill>
                  <a:srgbClr val="FF0000"/>
                </a:solidFill>
                <a:latin typeface="Calibri"/>
                <a:cs typeface="Calibri"/>
              </a:rPr>
              <a:t>Fethet: </a:t>
            </a:r>
            <a:r>
              <a:rPr dirty="0"/>
              <a:t>İki </a:t>
            </a:r>
            <a:r>
              <a:rPr spc="-5" dirty="0"/>
              <a:t>altdizilimi özyinelemeli</a:t>
            </a:r>
            <a:r>
              <a:rPr spc="-100" dirty="0"/>
              <a:t> </a:t>
            </a:r>
            <a:r>
              <a:rPr spc="-10" dirty="0"/>
              <a:t>sırala.</a:t>
            </a:r>
            <a:endParaRPr sz="18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b="1" i="1" dirty="0">
                <a:solidFill>
                  <a:srgbClr val="FF0000"/>
                </a:solidFill>
                <a:latin typeface="Calibri"/>
                <a:cs typeface="Calibri"/>
              </a:rPr>
              <a:t>3. </a:t>
            </a:r>
            <a:r>
              <a:rPr b="1" i="1" spc="-10" dirty="0">
                <a:solidFill>
                  <a:srgbClr val="FF0000"/>
                </a:solidFill>
                <a:latin typeface="Calibri"/>
                <a:cs typeface="Calibri"/>
              </a:rPr>
              <a:t>Birleştir: </a:t>
            </a:r>
            <a:r>
              <a:rPr spc="-5" dirty="0"/>
              <a:t>Önemsiz (yerinde </a:t>
            </a:r>
            <a:r>
              <a:rPr spc="-10" dirty="0"/>
              <a:t>sıraladığı</a:t>
            </a:r>
            <a:r>
              <a:rPr spc="-50" dirty="0"/>
              <a:t> </a:t>
            </a:r>
            <a:r>
              <a:rPr dirty="0"/>
              <a:t>için)</a:t>
            </a:r>
            <a:endParaRPr sz="18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600"/>
              </a:spcBef>
            </a:pP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Anahtar: </a:t>
            </a:r>
            <a:r>
              <a:rPr spc="-10" dirty="0"/>
              <a:t>Doğrusal-zamanlı </a:t>
            </a:r>
            <a:r>
              <a:rPr spc="-5" dirty="0"/>
              <a:t>(</a:t>
            </a:r>
            <a:r>
              <a:rPr b="1" spc="-5" dirty="0">
                <a:solidFill>
                  <a:srgbClr val="2B91AE"/>
                </a:solidFill>
                <a:latin typeface="Symbol"/>
                <a:cs typeface="Symbol"/>
              </a:rPr>
              <a:t></a:t>
            </a:r>
            <a:r>
              <a:rPr b="1" spc="-5" dirty="0">
                <a:solidFill>
                  <a:srgbClr val="2B91AE"/>
                </a:solidFill>
                <a:latin typeface="Consolas"/>
                <a:cs typeface="Consolas"/>
              </a:rPr>
              <a:t>(n)</a:t>
            </a:r>
            <a:r>
              <a:rPr spc="-5" dirty="0"/>
              <a:t>)bölüntü</a:t>
            </a:r>
            <a:r>
              <a:rPr spc="15" dirty="0"/>
              <a:t> </a:t>
            </a:r>
            <a:r>
              <a:rPr spc="-10" dirty="0"/>
              <a:t>altyordamı.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37716" y="1126236"/>
            <a:ext cx="7115809" cy="3663950"/>
            <a:chOff x="1537716" y="1126236"/>
            <a:chExt cx="7115809" cy="3663950"/>
          </a:xfrm>
        </p:grpSpPr>
        <p:sp>
          <p:nvSpPr>
            <p:cNvPr id="6" name="object 6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7716" y="4117847"/>
              <a:ext cx="6288024" cy="6720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</a:t>
            </a:r>
            <a:r>
              <a:rPr sz="3200" spc="5" dirty="0"/>
              <a:t>Böl </a:t>
            </a:r>
            <a:r>
              <a:rPr sz="3200" spc="-10" dirty="0"/>
              <a:t>ve</a:t>
            </a:r>
            <a:r>
              <a:rPr sz="3200" spc="-20" dirty="0"/>
              <a:t> fethet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329941"/>
            <a:ext cx="6986905" cy="361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 algn="just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Quicksort algoritmasında yapılan </a:t>
            </a:r>
            <a:r>
              <a:rPr sz="2400" dirty="0">
                <a:latin typeface="Calibri"/>
                <a:cs typeface="Calibri"/>
              </a:rPr>
              <a:t>ana iş </a:t>
            </a:r>
            <a:r>
              <a:rPr sz="2400" spc="-25" dirty="0">
                <a:latin typeface="Calibri"/>
                <a:cs typeface="Calibri"/>
              </a:rPr>
              <a:t>öz </a:t>
            </a:r>
            <a:r>
              <a:rPr sz="2400" dirty="0">
                <a:latin typeface="Calibri"/>
                <a:cs typeface="Calibri"/>
              </a:rPr>
              <a:t>yinelemede  </a:t>
            </a:r>
            <a:r>
              <a:rPr sz="2400" spc="-10" dirty="0">
                <a:latin typeface="Calibri"/>
                <a:cs typeface="Calibri"/>
              </a:rPr>
              <a:t>bölüntülere ayırma </a:t>
            </a:r>
            <a:r>
              <a:rPr sz="2400" spc="-25" dirty="0">
                <a:latin typeface="Calibri"/>
                <a:cs typeface="Calibri"/>
              </a:rPr>
              <a:t>işlemidir. </a:t>
            </a:r>
            <a:r>
              <a:rPr sz="2400" dirty="0">
                <a:latin typeface="Calibri"/>
                <a:cs typeface="Calibri"/>
              </a:rPr>
              <a:t>Bütün iş </a:t>
            </a:r>
            <a:r>
              <a:rPr sz="2400" spc="-5" dirty="0">
                <a:latin typeface="Calibri"/>
                <a:cs typeface="Calibri"/>
              </a:rPr>
              <a:t>bölüntüleme de  </a:t>
            </a:r>
            <a:r>
              <a:rPr sz="2400" spc="-25" dirty="0">
                <a:latin typeface="Calibri"/>
                <a:cs typeface="Calibri"/>
              </a:rPr>
              <a:t>yapılmaktadır.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Calibri"/>
              <a:cs typeface="Calibri"/>
            </a:endParaRPr>
          </a:p>
          <a:p>
            <a:pPr marL="285115" marR="360680" indent="-273050">
              <a:lnSpc>
                <a:spcPct val="100800"/>
              </a:lnSpc>
              <a:spcBef>
                <a:spcPts val="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Buradaki anahtar </a:t>
            </a:r>
            <a:r>
              <a:rPr sz="2400" spc="-20" dirty="0">
                <a:latin typeface="Calibri"/>
                <a:cs typeface="Calibri"/>
              </a:rPr>
              <a:t>olay </a:t>
            </a:r>
            <a:r>
              <a:rPr sz="2400" spc="-10" dirty="0">
                <a:latin typeface="Calibri"/>
                <a:cs typeface="Calibri"/>
              </a:rPr>
              <a:t>bölüntü </a:t>
            </a:r>
            <a:r>
              <a:rPr sz="2400" dirty="0">
                <a:latin typeface="Calibri"/>
                <a:cs typeface="Calibri"/>
              </a:rPr>
              <a:t>alt </a:t>
            </a:r>
            <a:r>
              <a:rPr sz="2400" spc="-15" dirty="0">
                <a:latin typeface="Calibri"/>
                <a:cs typeface="Calibri"/>
              </a:rPr>
              <a:t>yordamı </a:t>
            </a:r>
            <a:r>
              <a:rPr sz="2400" spc="-5" dirty="0">
                <a:latin typeface="Calibri"/>
                <a:cs typeface="Calibri"/>
              </a:rPr>
              <a:t>doğrusal  </a:t>
            </a:r>
            <a:r>
              <a:rPr sz="2400" spc="-10" dirty="0">
                <a:latin typeface="Calibri"/>
                <a:cs typeface="Calibri"/>
              </a:rPr>
              <a:t>zamanda yani </a:t>
            </a:r>
            <a:r>
              <a:rPr sz="2400" spc="-5" dirty="0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(n)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olması.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Calibri"/>
              <a:cs typeface="Calibri"/>
            </a:endParaRPr>
          </a:p>
          <a:p>
            <a:pPr marL="285115" marR="542925" indent="-273050">
              <a:lnSpc>
                <a:spcPct val="100800"/>
              </a:lnSpc>
              <a:spcBef>
                <a:spcPts val="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Merge </a:t>
            </a:r>
            <a:r>
              <a:rPr sz="2400" spc="-5" dirty="0">
                <a:latin typeface="Calibri"/>
                <a:cs typeface="Calibri"/>
              </a:rPr>
              <a:t>sort algoritmasında </a:t>
            </a:r>
            <a:r>
              <a:rPr sz="2400" dirty="0">
                <a:latin typeface="Calibri"/>
                <a:cs typeface="Calibri"/>
              </a:rPr>
              <a:t>ana iş ise </a:t>
            </a:r>
            <a:r>
              <a:rPr sz="2400" spc="-25" dirty="0">
                <a:latin typeface="Calibri"/>
                <a:cs typeface="Calibri"/>
              </a:rPr>
              <a:t>öz </a:t>
            </a:r>
            <a:r>
              <a:rPr sz="2400" dirty="0">
                <a:latin typeface="Calibri"/>
                <a:cs typeface="Calibri"/>
              </a:rPr>
              <a:t>yinelemeli  </a:t>
            </a:r>
            <a:r>
              <a:rPr sz="2400" spc="-5" dirty="0">
                <a:latin typeface="Calibri"/>
                <a:cs typeface="Calibri"/>
              </a:rPr>
              <a:t>birleştirme </a:t>
            </a:r>
            <a:r>
              <a:rPr sz="2400" spc="-30" dirty="0">
                <a:latin typeface="Calibri"/>
                <a:cs typeface="Calibri"/>
              </a:rPr>
              <a:t>yapmadır, </a:t>
            </a:r>
            <a:r>
              <a:rPr sz="2400" spc="-5" dirty="0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(n) 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68573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(quicksort) için</a:t>
            </a:r>
            <a:r>
              <a:rPr sz="3200" spc="-60" dirty="0"/>
              <a:t> </a:t>
            </a:r>
            <a:r>
              <a:rPr sz="3200" spc="-25" dirty="0"/>
              <a:t>sözdekod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7427" y="1700783"/>
            <a:ext cx="7914640" cy="4753610"/>
            <a:chOff x="757427" y="1700783"/>
            <a:chExt cx="7914640" cy="4753610"/>
          </a:xfrm>
        </p:grpSpPr>
        <p:sp>
          <p:nvSpPr>
            <p:cNvPr id="5" name="object 5"/>
            <p:cNvSpPr/>
            <p:nvPr/>
          </p:nvSpPr>
          <p:spPr>
            <a:xfrm>
              <a:off x="757427" y="1844039"/>
              <a:ext cx="7629144" cy="4610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08747" y="1700783"/>
              <a:ext cx="1162811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7196" y="1126236"/>
            <a:ext cx="7466330" cy="5394960"/>
            <a:chOff x="1187196" y="1126236"/>
            <a:chExt cx="7466330" cy="539496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7196" y="2368296"/>
              <a:ext cx="7200900" cy="4152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3167" y="1126236"/>
            <a:ext cx="7690484" cy="5326380"/>
            <a:chOff x="963167" y="1126236"/>
            <a:chExt cx="7690484" cy="532638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0035" y="2462783"/>
              <a:ext cx="6690359" cy="12603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1935" y="3720084"/>
              <a:ext cx="6722363" cy="12603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3167" y="5184647"/>
              <a:ext cx="6740652" cy="12679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8555" y="1126236"/>
            <a:ext cx="8014970" cy="4160520"/>
            <a:chOff x="638555" y="1126236"/>
            <a:chExt cx="8014970" cy="416052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8555" y="2924556"/>
              <a:ext cx="7933944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50263" y="1126236"/>
            <a:ext cx="7303134" cy="4820920"/>
            <a:chOff x="1350263" y="1126236"/>
            <a:chExt cx="7303134" cy="482092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3791" y="2433827"/>
              <a:ext cx="5205984" cy="1588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50263" y="4366259"/>
              <a:ext cx="5187695" cy="15803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1126236"/>
            <a:ext cx="8044180" cy="5116195"/>
            <a:chOff x="609600" y="1126236"/>
            <a:chExt cx="8044180" cy="5116195"/>
          </a:xfrm>
        </p:grpSpPr>
        <p:sp>
          <p:nvSpPr>
            <p:cNvPr id="5" name="object 5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2708147"/>
              <a:ext cx="7924800" cy="35341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39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0831" y="1126236"/>
            <a:ext cx="8092440" cy="4948555"/>
            <a:chOff x="560831" y="1126236"/>
            <a:chExt cx="8092440" cy="4948555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0831" y="2636519"/>
              <a:ext cx="7952231" cy="3438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008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</a:t>
            </a:r>
            <a:r>
              <a:rPr sz="3200" spc="-25" dirty="0"/>
              <a:t>(Yığın</a:t>
            </a:r>
            <a:r>
              <a:rPr sz="3200" spc="-65" dirty="0"/>
              <a:t> </a:t>
            </a:r>
            <a:r>
              <a:rPr sz="3200" spc="-10" dirty="0"/>
              <a:t>ağacı)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218690"/>
            <a:ext cx="6936740" cy="266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Heap, ikili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ağaç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(binary tree)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düşünebileceğimiz  bir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veri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yapısıdır.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Dizi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Copmlete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binary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tree yakın bir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ağaç olarak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görülebilir.</a:t>
            </a:r>
            <a:endParaRPr sz="2200">
              <a:latin typeface="Calibri"/>
              <a:cs typeface="Calibri"/>
            </a:endParaRPr>
          </a:p>
          <a:p>
            <a:pPr marL="628015">
              <a:lnSpc>
                <a:spcPct val="100000"/>
              </a:lnSpc>
              <a:spcBef>
                <a:spcPts val="49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düşük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seviye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hariç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bütün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seviyeler</a:t>
            </a:r>
            <a:r>
              <a:rPr sz="2000" spc="-30" dirty="0">
                <a:solidFill>
                  <a:srgbClr val="2F2F2F"/>
                </a:solidFill>
                <a:latin typeface="Calibri"/>
                <a:cs typeface="Calibri"/>
              </a:rPr>
              <a:t> doludur.</a:t>
            </a:r>
            <a:endParaRPr sz="2000">
              <a:latin typeface="Calibri"/>
              <a:cs typeface="Calibri"/>
            </a:endParaRPr>
          </a:p>
          <a:p>
            <a:pPr marL="582295" marR="167640" indent="-273050">
              <a:lnSpc>
                <a:spcPct val="100000"/>
              </a:lnSpc>
              <a:spcBef>
                <a:spcPts val="52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Her düğümdeki veri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kendi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çocuk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düğümlerinden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büyük  (max-heap)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veya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küçüktür</a:t>
            </a:r>
            <a:r>
              <a:rPr sz="2200" spc="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(min-heap).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9660" y="1126236"/>
            <a:ext cx="7564120" cy="5082540"/>
            <a:chOff x="1089660" y="1126236"/>
            <a:chExt cx="7564120" cy="5082540"/>
          </a:xfrm>
        </p:grpSpPr>
        <p:sp>
          <p:nvSpPr>
            <p:cNvPr id="5" name="object 5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9660" y="2564891"/>
              <a:ext cx="6402323" cy="3643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311" y="1126236"/>
            <a:ext cx="7680959" cy="3563620"/>
            <a:chOff x="972311" y="1126236"/>
            <a:chExt cx="7680959" cy="3563620"/>
          </a:xfrm>
        </p:grpSpPr>
        <p:sp>
          <p:nvSpPr>
            <p:cNvPr id="5" name="object 5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2311" y="2636519"/>
              <a:ext cx="3479291" cy="20040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0035" y="2636519"/>
              <a:ext cx="3744467" cy="2052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469138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dirty="0"/>
              <a:t>(Quick</a:t>
            </a:r>
            <a:r>
              <a:rPr sz="3200" spc="-85" dirty="0"/>
              <a:t> </a:t>
            </a:r>
            <a:r>
              <a:rPr sz="3200" dirty="0"/>
              <a:t>Sort)  Bölüntüleme</a:t>
            </a:r>
            <a:r>
              <a:rPr sz="3200" spc="-35" dirty="0"/>
              <a:t> </a:t>
            </a:r>
            <a:r>
              <a:rPr sz="3200" dirty="0"/>
              <a:t>örneği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7863" y="1126236"/>
            <a:ext cx="7455534" cy="5326380"/>
            <a:chOff x="1197863" y="1126236"/>
            <a:chExt cx="7455534" cy="532638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97863" y="2258567"/>
              <a:ext cx="5975603" cy="41940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54209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sıralamanın</a:t>
            </a:r>
            <a:r>
              <a:rPr sz="3200" spc="-55" dirty="0"/>
              <a:t> </a:t>
            </a:r>
            <a:r>
              <a:rPr sz="3200" spc="-5" dirty="0"/>
              <a:t>çözümlemesi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92174" y="2337942"/>
            <a:ext cx="6372860" cy="273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33909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Bütün girişlerin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birinden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farklı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olduğu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kabul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edilirse çalışma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zamanı parçaların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dağılımına 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bağlıdır.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4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Pratikte,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tekrarlayan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girdi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elemanları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varsa,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daha</a:t>
            </a:r>
            <a:r>
              <a:rPr sz="22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iyi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algoritmalar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vardır.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53695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2400" b="1" i="1" dirty="0">
                <a:solidFill>
                  <a:srgbClr val="006FC0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elemanı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olan bir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dizilimde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002665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006FC0"/>
                </a:solidFill>
                <a:latin typeface="Calibri"/>
                <a:cs typeface="Calibri"/>
              </a:rPr>
              <a:t>T(n),	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kötü koşma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süresi</a:t>
            </a:r>
            <a:r>
              <a:rPr sz="2400" spc="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olsun.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08747" y="1700783"/>
            <a:ext cx="1162811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10741"/>
            <a:ext cx="594296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sıralamanın </a:t>
            </a:r>
            <a:r>
              <a:rPr sz="3200" spc="-5" dirty="0"/>
              <a:t>en </a:t>
            </a:r>
            <a:r>
              <a:rPr sz="3200" spc="-20" dirty="0"/>
              <a:t>kötü </a:t>
            </a:r>
            <a:r>
              <a:rPr sz="3200" dirty="0"/>
              <a:t>durumu  </a:t>
            </a:r>
            <a:r>
              <a:rPr sz="3200" spc="-10" dirty="0"/>
              <a:t>(worst-case)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852" rIns="0" bIns="0" rtlCol="0">
            <a:spAutoFit/>
          </a:bodyPr>
          <a:lstStyle/>
          <a:p>
            <a:pPr marL="29400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pc="-10" dirty="0"/>
              <a:t>Girdiler sıralı </a:t>
            </a:r>
            <a:r>
              <a:rPr spc="-20" dirty="0"/>
              <a:t>ya </a:t>
            </a:r>
            <a:r>
              <a:rPr spc="-5" dirty="0"/>
              <a:t>da </a:t>
            </a:r>
            <a:r>
              <a:rPr spc="-15" dirty="0"/>
              <a:t>ters </a:t>
            </a:r>
            <a:r>
              <a:rPr spc="-10" dirty="0"/>
              <a:t>sıralı. (Ancak sıralı </a:t>
            </a:r>
            <a:r>
              <a:rPr dirty="0"/>
              <a:t>girişler  insert </a:t>
            </a:r>
            <a:r>
              <a:rPr spc="-5" dirty="0"/>
              <a:t>sort </a:t>
            </a:r>
            <a:r>
              <a:rPr dirty="0"/>
              <a:t>için en iyi </a:t>
            </a:r>
            <a:r>
              <a:rPr spc="-5" dirty="0"/>
              <a:t>durum</a:t>
            </a:r>
            <a:r>
              <a:rPr spc="-65" dirty="0"/>
              <a:t> </a:t>
            </a:r>
            <a:r>
              <a:rPr spc="-5" dirty="0"/>
              <a:t>olur)</a:t>
            </a:r>
            <a:endParaRPr sz="1800">
              <a:latin typeface="Times New Roman"/>
              <a:cs typeface="Times New Roman"/>
            </a:endParaRPr>
          </a:p>
          <a:p>
            <a:pPr marL="294005" marR="300355" indent="-27305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En </a:t>
            </a:r>
            <a:r>
              <a:rPr dirty="0"/>
              <a:t>küçük </a:t>
            </a:r>
            <a:r>
              <a:rPr spc="-10" dirty="0"/>
              <a:t>yada </a:t>
            </a:r>
            <a:r>
              <a:rPr dirty="0"/>
              <a:t>en </a:t>
            </a:r>
            <a:r>
              <a:rPr spc="-5" dirty="0"/>
              <a:t>büyük </a:t>
            </a:r>
            <a:r>
              <a:rPr dirty="0"/>
              <a:t>elemanların </a:t>
            </a:r>
            <a:r>
              <a:rPr spc="-10" dirty="0"/>
              <a:t>etrafında  </a:t>
            </a:r>
            <a:r>
              <a:rPr spc="-5" dirty="0"/>
              <a:t>bölüntüleme.</a:t>
            </a:r>
            <a:endParaRPr sz="1800">
              <a:latin typeface="Times New Roman"/>
              <a:cs typeface="Times New Roman"/>
            </a:endParaRPr>
          </a:p>
          <a:p>
            <a:pPr marL="294005" marR="544195" indent="-27305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Bölüntünün bir yanında hiç </a:t>
            </a:r>
            <a:r>
              <a:rPr dirty="0"/>
              <a:t>eleman </a:t>
            </a:r>
            <a:r>
              <a:rPr spc="-10" dirty="0"/>
              <a:t>yok </a:t>
            </a:r>
            <a:r>
              <a:rPr spc="-20" dirty="0"/>
              <a:t>veya  </a:t>
            </a:r>
            <a:r>
              <a:rPr spc="-10" dirty="0"/>
              <a:t>parçalardan </a:t>
            </a:r>
            <a:r>
              <a:rPr spc="-5" dirty="0"/>
              <a:t>biri sadece bir </a:t>
            </a:r>
            <a:r>
              <a:rPr dirty="0"/>
              <a:t>elemana</a:t>
            </a:r>
            <a:r>
              <a:rPr spc="-55" dirty="0"/>
              <a:t> </a:t>
            </a:r>
            <a:r>
              <a:rPr spc="-5" dirty="0"/>
              <a:t>sahip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0192" y="1700783"/>
            <a:ext cx="5611495" cy="4752340"/>
            <a:chOff x="3060192" y="1700783"/>
            <a:chExt cx="5611495" cy="4752340"/>
          </a:xfrm>
        </p:grpSpPr>
        <p:sp>
          <p:nvSpPr>
            <p:cNvPr id="6" name="object 6"/>
            <p:cNvSpPr/>
            <p:nvPr/>
          </p:nvSpPr>
          <p:spPr>
            <a:xfrm>
              <a:off x="7508748" y="1700783"/>
              <a:ext cx="1162811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0192" y="4724400"/>
              <a:ext cx="3816096" cy="1728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549783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</a:t>
            </a:r>
            <a:r>
              <a:rPr sz="3200" spc="-10" dirty="0"/>
              <a:t> sıralamanın</a:t>
            </a:r>
            <a:endParaRPr sz="3200"/>
          </a:p>
          <a:p>
            <a:pPr marL="12700">
              <a:lnSpc>
                <a:spcPct val="100000"/>
              </a:lnSpc>
            </a:pPr>
            <a:r>
              <a:rPr sz="3200" dirty="0"/>
              <a:t>En </a:t>
            </a:r>
            <a:r>
              <a:rPr sz="3200" spc="-25" dirty="0"/>
              <a:t>kötü </a:t>
            </a:r>
            <a:r>
              <a:rPr sz="3200" dirty="0"/>
              <a:t>durum </a:t>
            </a:r>
            <a:r>
              <a:rPr sz="3200" spc="-5" dirty="0"/>
              <a:t>özyineleme</a:t>
            </a:r>
            <a:r>
              <a:rPr sz="3200" spc="-20" dirty="0"/>
              <a:t> </a:t>
            </a:r>
            <a:r>
              <a:rPr sz="3200" spc="-10" dirty="0"/>
              <a:t>ağacı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32" y="1700783"/>
            <a:ext cx="7844155" cy="4221480"/>
            <a:chOff x="827532" y="1700783"/>
            <a:chExt cx="7844155" cy="4221480"/>
          </a:xfrm>
        </p:grpSpPr>
        <p:sp>
          <p:nvSpPr>
            <p:cNvPr id="5" name="object 5"/>
            <p:cNvSpPr/>
            <p:nvPr/>
          </p:nvSpPr>
          <p:spPr>
            <a:xfrm>
              <a:off x="7508748" y="1700783"/>
              <a:ext cx="1162811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7532" y="2564891"/>
              <a:ext cx="6722364" cy="3357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85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</a:t>
            </a:r>
            <a:r>
              <a:rPr sz="3200" spc="-90" dirty="0"/>
              <a:t> </a:t>
            </a:r>
            <a:r>
              <a:rPr sz="3200" spc="-5" dirty="0"/>
              <a:t>çözümlemesi  </a:t>
            </a:r>
            <a:r>
              <a:rPr sz="3200" dirty="0"/>
              <a:t>(analizi)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6702" y="2732023"/>
            <a:ext cx="4676140" cy="236220"/>
          </a:xfrm>
          <a:custGeom>
            <a:avLst/>
            <a:gdLst/>
            <a:ahLst/>
            <a:cxnLst/>
            <a:rect l="l" t="t" r="r" b="b"/>
            <a:pathLst>
              <a:path w="4676140" h="236219">
                <a:moveTo>
                  <a:pt x="78498" y="9652"/>
                </a:moveTo>
                <a:lnTo>
                  <a:pt x="75196" y="0"/>
                </a:lnTo>
                <a:lnTo>
                  <a:pt x="58064" y="6172"/>
                </a:lnTo>
                <a:lnTo>
                  <a:pt x="43078" y="15138"/>
                </a:lnTo>
                <a:lnTo>
                  <a:pt x="10934" y="58051"/>
                </a:lnTo>
                <a:lnTo>
                  <a:pt x="1219" y="96342"/>
                </a:lnTo>
                <a:lnTo>
                  <a:pt x="0" y="117983"/>
                </a:lnTo>
                <a:lnTo>
                  <a:pt x="1219" y="139636"/>
                </a:lnTo>
                <a:lnTo>
                  <a:pt x="10883" y="177927"/>
                </a:lnTo>
                <a:lnTo>
                  <a:pt x="43014" y="220662"/>
                </a:lnTo>
                <a:lnTo>
                  <a:pt x="75196" y="235712"/>
                </a:lnTo>
                <a:lnTo>
                  <a:pt x="78117" y="226187"/>
                </a:lnTo>
                <a:lnTo>
                  <a:pt x="64655" y="220268"/>
                </a:lnTo>
                <a:lnTo>
                  <a:pt x="53060" y="212001"/>
                </a:lnTo>
                <a:lnTo>
                  <a:pt x="29349" y="173405"/>
                </a:lnTo>
                <a:lnTo>
                  <a:pt x="21475" y="116713"/>
                </a:lnTo>
                <a:lnTo>
                  <a:pt x="22352" y="96621"/>
                </a:lnTo>
                <a:lnTo>
                  <a:pt x="35445" y="46990"/>
                </a:lnTo>
                <a:lnTo>
                  <a:pt x="64871" y="15557"/>
                </a:lnTo>
                <a:lnTo>
                  <a:pt x="78498" y="9652"/>
                </a:lnTo>
                <a:close/>
              </a:path>
              <a:path w="4676140" h="236219">
                <a:moveTo>
                  <a:pt x="316877" y="117983"/>
                </a:moveTo>
                <a:lnTo>
                  <a:pt x="312013" y="76365"/>
                </a:lnTo>
                <a:lnTo>
                  <a:pt x="286677" y="26885"/>
                </a:lnTo>
                <a:lnTo>
                  <a:pt x="241693" y="0"/>
                </a:lnTo>
                <a:lnTo>
                  <a:pt x="238391" y="9652"/>
                </a:lnTo>
                <a:lnTo>
                  <a:pt x="252006" y="15557"/>
                </a:lnTo>
                <a:lnTo>
                  <a:pt x="263728" y="23749"/>
                </a:lnTo>
                <a:lnTo>
                  <a:pt x="287528" y="61734"/>
                </a:lnTo>
                <a:lnTo>
                  <a:pt x="295414" y="116713"/>
                </a:lnTo>
                <a:lnTo>
                  <a:pt x="294525" y="137502"/>
                </a:lnTo>
                <a:lnTo>
                  <a:pt x="281444" y="188468"/>
                </a:lnTo>
                <a:lnTo>
                  <a:pt x="252145" y="220268"/>
                </a:lnTo>
                <a:lnTo>
                  <a:pt x="238772" y="226187"/>
                </a:lnTo>
                <a:lnTo>
                  <a:pt x="241693" y="235712"/>
                </a:lnTo>
                <a:lnTo>
                  <a:pt x="286727" y="209003"/>
                </a:lnTo>
                <a:lnTo>
                  <a:pt x="312013" y="159613"/>
                </a:lnTo>
                <a:lnTo>
                  <a:pt x="315658" y="139636"/>
                </a:lnTo>
                <a:lnTo>
                  <a:pt x="316877" y="117983"/>
                </a:lnTo>
                <a:close/>
              </a:path>
              <a:path w="4676140" h="236219">
                <a:moveTo>
                  <a:pt x="2353830" y="9652"/>
                </a:moveTo>
                <a:lnTo>
                  <a:pt x="2350528" y="0"/>
                </a:lnTo>
                <a:lnTo>
                  <a:pt x="2333396" y="6172"/>
                </a:lnTo>
                <a:lnTo>
                  <a:pt x="2318410" y="15138"/>
                </a:lnTo>
                <a:lnTo>
                  <a:pt x="2286266" y="58051"/>
                </a:lnTo>
                <a:lnTo>
                  <a:pt x="2276551" y="96342"/>
                </a:lnTo>
                <a:lnTo>
                  <a:pt x="2275344" y="117983"/>
                </a:lnTo>
                <a:lnTo>
                  <a:pt x="2276551" y="139636"/>
                </a:lnTo>
                <a:lnTo>
                  <a:pt x="2286216" y="177927"/>
                </a:lnTo>
                <a:lnTo>
                  <a:pt x="2318296" y="220662"/>
                </a:lnTo>
                <a:lnTo>
                  <a:pt x="2350528" y="235712"/>
                </a:lnTo>
                <a:lnTo>
                  <a:pt x="2353449" y="226187"/>
                </a:lnTo>
                <a:lnTo>
                  <a:pt x="2339987" y="220268"/>
                </a:lnTo>
                <a:lnTo>
                  <a:pt x="2328392" y="212001"/>
                </a:lnTo>
                <a:lnTo>
                  <a:pt x="2304681" y="173405"/>
                </a:lnTo>
                <a:lnTo>
                  <a:pt x="2296807" y="116713"/>
                </a:lnTo>
                <a:lnTo>
                  <a:pt x="2297684" y="96621"/>
                </a:lnTo>
                <a:lnTo>
                  <a:pt x="2310777" y="46990"/>
                </a:lnTo>
                <a:lnTo>
                  <a:pt x="2340203" y="15557"/>
                </a:lnTo>
                <a:lnTo>
                  <a:pt x="2353830" y="9652"/>
                </a:lnTo>
                <a:close/>
              </a:path>
              <a:path w="4676140" h="236219">
                <a:moveTo>
                  <a:pt x="2589161" y="117983"/>
                </a:moveTo>
                <a:lnTo>
                  <a:pt x="2584297" y="76365"/>
                </a:lnTo>
                <a:lnTo>
                  <a:pt x="2558961" y="26885"/>
                </a:lnTo>
                <a:lnTo>
                  <a:pt x="2513977" y="0"/>
                </a:lnTo>
                <a:lnTo>
                  <a:pt x="2510675" y="9652"/>
                </a:lnTo>
                <a:lnTo>
                  <a:pt x="2524290" y="15557"/>
                </a:lnTo>
                <a:lnTo>
                  <a:pt x="2536012" y="23749"/>
                </a:lnTo>
                <a:lnTo>
                  <a:pt x="2559812" y="61734"/>
                </a:lnTo>
                <a:lnTo>
                  <a:pt x="2567698" y="116713"/>
                </a:lnTo>
                <a:lnTo>
                  <a:pt x="2566809" y="137502"/>
                </a:lnTo>
                <a:lnTo>
                  <a:pt x="2553728" y="188468"/>
                </a:lnTo>
                <a:lnTo>
                  <a:pt x="2524429" y="220268"/>
                </a:lnTo>
                <a:lnTo>
                  <a:pt x="2511056" y="226187"/>
                </a:lnTo>
                <a:lnTo>
                  <a:pt x="2513977" y="235712"/>
                </a:lnTo>
                <a:lnTo>
                  <a:pt x="2559012" y="209003"/>
                </a:lnTo>
                <a:lnTo>
                  <a:pt x="2584297" y="159613"/>
                </a:lnTo>
                <a:lnTo>
                  <a:pt x="2587942" y="139636"/>
                </a:lnTo>
                <a:lnTo>
                  <a:pt x="2589161" y="117983"/>
                </a:lnTo>
                <a:close/>
              </a:path>
              <a:path w="4676140" h="236219">
                <a:moveTo>
                  <a:pt x="3170694" y="9652"/>
                </a:moveTo>
                <a:lnTo>
                  <a:pt x="3167392" y="0"/>
                </a:lnTo>
                <a:lnTo>
                  <a:pt x="3150260" y="6172"/>
                </a:lnTo>
                <a:lnTo>
                  <a:pt x="3135274" y="15138"/>
                </a:lnTo>
                <a:lnTo>
                  <a:pt x="3103130" y="58051"/>
                </a:lnTo>
                <a:lnTo>
                  <a:pt x="3093415" y="96342"/>
                </a:lnTo>
                <a:lnTo>
                  <a:pt x="3092208" y="117983"/>
                </a:lnTo>
                <a:lnTo>
                  <a:pt x="3093415" y="139636"/>
                </a:lnTo>
                <a:lnTo>
                  <a:pt x="3103080" y="177927"/>
                </a:lnTo>
                <a:lnTo>
                  <a:pt x="3135211" y="220662"/>
                </a:lnTo>
                <a:lnTo>
                  <a:pt x="3167392" y="235712"/>
                </a:lnTo>
                <a:lnTo>
                  <a:pt x="3170313" y="226187"/>
                </a:lnTo>
                <a:lnTo>
                  <a:pt x="3156851" y="220268"/>
                </a:lnTo>
                <a:lnTo>
                  <a:pt x="3145256" y="212001"/>
                </a:lnTo>
                <a:lnTo>
                  <a:pt x="3121545" y="173405"/>
                </a:lnTo>
                <a:lnTo>
                  <a:pt x="3113671" y="116713"/>
                </a:lnTo>
                <a:lnTo>
                  <a:pt x="3114548" y="96621"/>
                </a:lnTo>
                <a:lnTo>
                  <a:pt x="3127641" y="46990"/>
                </a:lnTo>
                <a:lnTo>
                  <a:pt x="3157067" y="15557"/>
                </a:lnTo>
                <a:lnTo>
                  <a:pt x="3170694" y="9652"/>
                </a:lnTo>
                <a:close/>
              </a:path>
              <a:path w="4676140" h="236219">
                <a:moveTo>
                  <a:pt x="3860177" y="117983"/>
                </a:moveTo>
                <a:lnTo>
                  <a:pt x="3855313" y="76365"/>
                </a:lnTo>
                <a:lnTo>
                  <a:pt x="3829977" y="26885"/>
                </a:lnTo>
                <a:lnTo>
                  <a:pt x="3784993" y="0"/>
                </a:lnTo>
                <a:lnTo>
                  <a:pt x="3781691" y="9652"/>
                </a:lnTo>
                <a:lnTo>
                  <a:pt x="3795306" y="15557"/>
                </a:lnTo>
                <a:lnTo>
                  <a:pt x="3807028" y="23749"/>
                </a:lnTo>
                <a:lnTo>
                  <a:pt x="3830828" y="61734"/>
                </a:lnTo>
                <a:lnTo>
                  <a:pt x="3838714" y="116713"/>
                </a:lnTo>
                <a:lnTo>
                  <a:pt x="3837825" y="137502"/>
                </a:lnTo>
                <a:lnTo>
                  <a:pt x="3824744" y="188468"/>
                </a:lnTo>
                <a:lnTo>
                  <a:pt x="3795445" y="220268"/>
                </a:lnTo>
                <a:lnTo>
                  <a:pt x="3782072" y="226187"/>
                </a:lnTo>
                <a:lnTo>
                  <a:pt x="3784993" y="235712"/>
                </a:lnTo>
                <a:lnTo>
                  <a:pt x="3830028" y="209003"/>
                </a:lnTo>
                <a:lnTo>
                  <a:pt x="3855313" y="159613"/>
                </a:lnTo>
                <a:lnTo>
                  <a:pt x="3858958" y="139636"/>
                </a:lnTo>
                <a:lnTo>
                  <a:pt x="3860177" y="117983"/>
                </a:lnTo>
                <a:close/>
              </a:path>
              <a:path w="4676140" h="236219">
                <a:moveTo>
                  <a:pt x="4437138" y="9652"/>
                </a:moveTo>
                <a:lnTo>
                  <a:pt x="4433836" y="0"/>
                </a:lnTo>
                <a:lnTo>
                  <a:pt x="4416704" y="6172"/>
                </a:lnTo>
                <a:lnTo>
                  <a:pt x="4401718" y="15138"/>
                </a:lnTo>
                <a:lnTo>
                  <a:pt x="4369574" y="58051"/>
                </a:lnTo>
                <a:lnTo>
                  <a:pt x="4359859" y="96342"/>
                </a:lnTo>
                <a:lnTo>
                  <a:pt x="4358652" y="117983"/>
                </a:lnTo>
                <a:lnTo>
                  <a:pt x="4359859" y="139636"/>
                </a:lnTo>
                <a:lnTo>
                  <a:pt x="4369524" y="177927"/>
                </a:lnTo>
                <a:lnTo>
                  <a:pt x="4401655" y="220662"/>
                </a:lnTo>
                <a:lnTo>
                  <a:pt x="4433836" y="235712"/>
                </a:lnTo>
                <a:lnTo>
                  <a:pt x="4436757" y="226187"/>
                </a:lnTo>
                <a:lnTo>
                  <a:pt x="4423295" y="220268"/>
                </a:lnTo>
                <a:lnTo>
                  <a:pt x="4411700" y="212001"/>
                </a:lnTo>
                <a:lnTo>
                  <a:pt x="4387989" y="173405"/>
                </a:lnTo>
                <a:lnTo>
                  <a:pt x="4380115" y="116713"/>
                </a:lnTo>
                <a:lnTo>
                  <a:pt x="4380992" y="96621"/>
                </a:lnTo>
                <a:lnTo>
                  <a:pt x="4394085" y="46990"/>
                </a:lnTo>
                <a:lnTo>
                  <a:pt x="4423511" y="15557"/>
                </a:lnTo>
                <a:lnTo>
                  <a:pt x="4437138" y="9652"/>
                </a:lnTo>
                <a:close/>
              </a:path>
              <a:path w="4676140" h="236219">
                <a:moveTo>
                  <a:pt x="4675517" y="117983"/>
                </a:moveTo>
                <a:lnTo>
                  <a:pt x="4670653" y="76365"/>
                </a:lnTo>
                <a:lnTo>
                  <a:pt x="4645317" y="26885"/>
                </a:lnTo>
                <a:lnTo>
                  <a:pt x="4600333" y="0"/>
                </a:lnTo>
                <a:lnTo>
                  <a:pt x="4597031" y="9652"/>
                </a:lnTo>
                <a:lnTo>
                  <a:pt x="4610646" y="15557"/>
                </a:lnTo>
                <a:lnTo>
                  <a:pt x="4622368" y="23749"/>
                </a:lnTo>
                <a:lnTo>
                  <a:pt x="4646168" y="61734"/>
                </a:lnTo>
                <a:lnTo>
                  <a:pt x="4654054" y="116713"/>
                </a:lnTo>
                <a:lnTo>
                  <a:pt x="4653165" y="137502"/>
                </a:lnTo>
                <a:lnTo>
                  <a:pt x="4640084" y="188468"/>
                </a:lnTo>
                <a:lnTo>
                  <a:pt x="4610786" y="220268"/>
                </a:lnTo>
                <a:lnTo>
                  <a:pt x="4597412" y="226187"/>
                </a:lnTo>
                <a:lnTo>
                  <a:pt x="4600333" y="235712"/>
                </a:lnTo>
                <a:lnTo>
                  <a:pt x="4645368" y="209003"/>
                </a:lnTo>
                <a:lnTo>
                  <a:pt x="4670653" y="159613"/>
                </a:lnTo>
                <a:lnTo>
                  <a:pt x="4674298" y="139636"/>
                </a:lnTo>
                <a:lnTo>
                  <a:pt x="4675517" y="117983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9474" y="1791043"/>
            <a:ext cx="5307330" cy="16294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3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400" b="1" spc="-20" dirty="0">
                <a:solidFill>
                  <a:srgbClr val="2F2F2F"/>
                </a:solidFill>
                <a:latin typeface="Calibri"/>
                <a:cs typeface="Calibri"/>
              </a:rPr>
              <a:t>kötü</a:t>
            </a:r>
            <a:r>
              <a:rPr sz="2400" b="1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2F2F2F"/>
                </a:solidFill>
                <a:latin typeface="Calibri"/>
                <a:cs typeface="Calibri"/>
              </a:rPr>
              <a:t>durum: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5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100" i="1" spc="-60" dirty="0">
                <a:solidFill>
                  <a:srgbClr val="2F2F2F"/>
                </a:solidFill>
                <a:latin typeface="Cambria Math"/>
                <a:cs typeface="Cambria Math"/>
              </a:rPr>
              <a:t>T(0)=1</a:t>
            </a:r>
            <a:endParaRPr sz="21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400"/>
              </a:spcBef>
              <a:tabLst>
                <a:tab pos="885825" algn="l"/>
                <a:tab pos="3145155" algn="l"/>
                <a:tab pos="4416425" algn="l"/>
              </a:tabLst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sz="1500" spc="-6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𝑇</a:t>
            </a:r>
            <a:r>
              <a:rPr sz="2000" spc="42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𝑛	=</a:t>
            </a:r>
            <a:r>
              <a:rPr sz="2000" spc="12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𝑚𝑎𝑥</a:t>
            </a:r>
            <a:r>
              <a:rPr sz="2175" baseline="-15325" dirty="0">
                <a:solidFill>
                  <a:srgbClr val="2F2F2F"/>
                </a:solidFill>
                <a:latin typeface="Cambria Math"/>
                <a:cs typeface="Cambria Math"/>
              </a:rPr>
              <a:t>0≤𝑘≤𝑛−1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(𝑇</a:t>
            </a:r>
            <a:r>
              <a:rPr sz="2000" spc="43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𝑘	+ 𝑇  𝑛</a:t>
            </a:r>
            <a:r>
              <a:rPr sz="2000" spc="2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−</a:t>
            </a:r>
            <a:r>
              <a:rPr sz="2000" spc="1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𝑘	+ 𝜃 𝑛</a:t>
            </a:r>
            <a:r>
              <a:rPr sz="2000" spc="34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2F2F2F"/>
                </a:solidFill>
                <a:latin typeface="Calibri"/>
                <a:cs typeface="Calibri"/>
              </a:rPr>
              <a:t>Çözüm: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9189" y="3536708"/>
            <a:ext cx="4524375" cy="1263650"/>
          </a:xfrm>
          <a:custGeom>
            <a:avLst/>
            <a:gdLst/>
            <a:ahLst/>
            <a:cxnLst/>
            <a:rect l="l" t="t" r="r" b="b"/>
            <a:pathLst>
              <a:path w="4524375" h="1263650">
                <a:moveTo>
                  <a:pt x="70485" y="1060183"/>
                </a:moveTo>
                <a:lnTo>
                  <a:pt x="67437" y="1051547"/>
                </a:lnTo>
                <a:lnTo>
                  <a:pt x="52095" y="1057097"/>
                </a:lnTo>
                <a:lnTo>
                  <a:pt x="38646" y="1065136"/>
                </a:lnTo>
                <a:lnTo>
                  <a:pt x="9804" y="1103655"/>
                </a:lnTo>
                <a:lnTo>
                  <a:pt x="0" y="1157465"/>
                </a:lnTo>
                <a:lnTo>
                  <a:pt x="1066" y="1176921"/>
                </a:lnTo>
                <a:lnTo>
                  <a:pt x="17399" y="1226299"/>
                </a:lnTo>
                <a:lnTo>
                  <a:pt x="52070" y="1257731"/>
                </a:lnTo>
                <a:lnTo>
                  <a:pt x="67437" y="1263256"/>
                </a:lnTo>
                <a:lnTo>
                  <a:pt x="70231" y="1254747"/>
                </a:lnTo>
                <a:lnTo>
                  <a:pt x="58127" y="1249413"/>
                </a:lnTo>
                <a:lnTo>
                  <a:pt x="47713" y="1241983"/>
                </a:lnTo>
                <a:lnTo>
                  <a:pt x="26365" y="1207312"/>
                </a:lnTo>
                <a:lnTo>
                  <a:pt x="19304" y="1156322"/>
                </a:lnTo>
                <a:lnTo>
                  <a:pt x="20078" y="1138275"/>
                </a:lnTo>
                <a:lnTo>
                  <a:pt x="31877" y="1093711"/>
                </a:lnTo>
                <a:lnTo>
                  <a:pt x="58280" y="1065504"/>
                </a:lnTo>
                <a:lnTo>
                  <a:pt x="70485" y="1060183"/>
                </a:lnTo>
                <a:close/>
              </a:path>
              <a:path w="4524375" h="1263650">
                <a:moveTo>
                  <a:pt x="70485" y="730999"/>
                </a:moveTo>
                <a:lnTo>
                  <a:pt x="67437" y="722363"/>
                </a:lnTo>
                <a:lnTo>
                  <a:pt x="52095" y="727913"/>
                </a:lnTo>
                <a:lnTo>
                  <a:pt x="38646" y="735952"/>
                </a:lnTo>
                <a:lnTo>
                  <a:pt x="9804" y="774471"/>
                </a:lnTo>
                <a:lnTo>
                  <a:pt x="0" y="828281"/>
                </a:lnTo>
                <a:lnTo>
                  <a:pt x="1066" y="847737"/>
                </a:lnTo>
                <a:lnTo>
                  <a:pt x="17399" y="897115"/>
                </a:lnTo>
                <a:lnTo>
                  <a:pt x="52070" y="928547"/>
                </a:lnTo>
                <a:lnTo>
                  <a:pt x="67437" y="934072"/>
                </a:lnTo>
                <a:lnTo>
                  <a:pt x="70231" y="925563"/>
                </a:lnTo>
                <a:lnTo>
                  <a:pt x="58127" y="920229"/>
                </a:lnTo>
                <a:lnTo>
                  <a:pt x="47713" y="912799"/>
                </a:lnTo>
                <a:lnTo>
                  <a:pt x="26365" y="878128"/>
                </a:lnTo>
                <a:lnTo>
                  <a:pt x="19304" y="827138"/>
                </a:lnTo>
                <a:lnTo>
                  <a:pt x="20078" y="809091"/>
                </a:lnTo>
                <a:lnTo>
                  <a:pt x="31877" y="764527"/>
                </a:lnTo>
                <a:lnTo>
                  <a:pt x="58280" y="736320"/>
                </a:lnTo>
                <a:lnTo>
                  <a:pt x="70485" y="730999"/>
                </a:lnTo>
                <a:close/>
              </a:path>
              <a:path w="4524375" h="1263650">
                <a:moveTo>
                  <a:pt x="96012" y="375399"/>
                </a:moveTo>
                <a:lnTo>
                  <a:pt x="92710" y="365747"/>
                </a:lnTo>
                <a:lnTo>
                  <a:pt x="75577" y="371919"/>
                </a:lnTo>
                <a:lnTo>
                  <a:pt x="60591" y="380885"/>
                </a:lnTo>
                <a:lnTo>
                  <a:pt x="28448" y="423799"/>
                </a:lnTo>
                <a:lnTo>
                  <a:pt x="18732" y="462089"/>
                </a:lnTo>
                <a:lnTo>
                  <a:pt x="17513" y="483730"/>
                </a:lnTo>
                <a:lnTo>
                  <a:pt x="18732" y="505383"/>
                </a:lnTo>
                <a:lnTo>
                  <a:pt x="28397" y="543674"/>
                </a:lnTo>
                <a:lnTo>
                  <a:pt x="60528" y="586409"/>
                </a:lnTo>
                <a:lnTo>
                  <a:pt x="92710" y="601459"/>
                </a:lnTo>
                <a:lnTo>
                  <a:pt x="95631" y="591934"/>
                </a:lnTo>
                <a:lnTo>
                  <a:pt x="82169" y="586016"/>
                </a:lnTo>
                <a:lnTo>
                  <a:pt x="70573" y="577748"/>
                </a:lnTo>
                <a:lnTo>
                  <a:pt x="46863" y="539153"/>
                </a:lnTo>
                <a:lnTo>
                  <a:pt x="38989" y="482460"/>
                </a:lnTo>
                <a:lnTo>
                  <a:pt x="39865" y="462368"/>
                </a:lnTo>
                <a:lnTo>
                  <a:pt x="52959" y="412737"/>
                </a:lnTo>
                <a:lnTo>
                  <a:pt x="82384" y="381304"/>
                </a:lnTo>
                <a:lnTo>
                  <a:pt x="96012" y="375399"/>
                </a:lnTo>
                <a:close/>
              </a:path>
              <a:path w="4524375" h="1263650">
                <a:moveTo>
                  <a:pt x="96012" y="9639"/>
                </a:moveTo>
                <a:lnTo>
                  <a:pt x="92710" y="0"/>
                </a:lnTo>
                <a:lnTo>
                  <a:pt x="75577" y="6159"/>
                </a:lnTo>
                <a:lnTo>
                  <a:pt x="60591" y="15125"/>
                </a:lnTo>
                <a:lnTo>
                  <a:pt x="28448" y="58039"/>
                </a:lnTo>
                <a:lnTo>
                  <a:pt x="18732" y="96329"/>
                </a:lnTo>
                <a:lnTo>
                  <a:pt x="17513" y="117970"/>
                </a:lnTo>
                <a:lnTo>
                  <a:pt x="18732" y="139623"/>
                </a:lnTo>
                <a:lnTo>
                  <a:pt x="28397" y="177914"/>
                </a:lnTo>
                <a:lnTo>
                  <a:pt x="60528" y="220662"/>
                </a:lnTo>
                <a:lnTo>
                  <a:pt x="92710" y="235699"/>
                </a:lnTo>
                <a:lnTo>
                  <a:pt x="95631" y="226174"/>
                </a:lnTo>
                <a:lnTo>
                  <a:pt x="82169" y="220256"/>
                </a:lnTo>
                <a:lnTo>
                  <a:pt x="70573" y="211988"/>
                </a:lnTo>
                <a:lnTo>
                  <a:pt x="46863" y="173393"/>
                </a:lnTo>
                <a:lnTo>
                  <a:pt x="38989" y="116700"/>
                </a:lnTo>
                <a:lnTo>
                  <a:pt x="39865" y="96608"/>
                </a:lnTo>
                <a:lnTo>
                  <a:pt x="52959" y="46977"/>
                </a:lnTo>
                <a:lnTo>
                  <a:pt x="82384" y="15544"/>
                </a:lnTo>
                <a:lnTo>
                  <a:pt x="96012" y="9639"/>
                </a:lnTo>
                <a:close/>
              </a:path>
              <a:path w="4524375" h="1263650">
                <a:moveTo>
                  <a:pt x="284734" y="1157465"/>
                </a:moveTo>
                <a:lnTo>
                  <a:pt x="274980" y="1103655"/>
                </a:lnTo>
                <a:lnTo>
                  <a:pt x="246075" y="1065149"/>
                </a:lnTo>
                <a:lnTo>
                  <a:pt x="217297" y="1051547"/>
                </a:lnTo>
                <a:lnTo>
                  <a:pt x="214249" y="1060183"/>
                </a:lnTo>
                <a:lnTo>
                  <a:pt x="226504" y="1065504"/>
                </a:lnTo>
                <a:lnTo>
                  <a:pt x="237045" y="1072857"/>
                </a:lnTo>
                <a:lnTo>
                  <a:pt x="258457" y="1106982"/>
                </a:lnTo>
                <a:lnTo>
                  <a:pt x="265430" y="1156322"/>
                </a:lnTo>
                <a:lnTo>
                  <a:pt x="264642" y="1175067"/>
                </a:lnTo>
                <a:lnTo>
                  <a:pt x="252857" y="1220838"/>
                </a:lnTo>
                <a:lnTo>
                  <a:pt x="226669" y="1249413"/>
                </a:lnTo>
                <a:lnTo>
                  <a:pt x="214630" y="1254747"/>
                </a:lnTo>
                <a:lnTo>
                  <a:pt x="217297" y="1263256"/>
                </a:lnTo>
                <a:lnTo>
                  <a:pt x="257683" y="1239253"/>
                </a:lnTo>
                <a:lnTo>
                  <a:pt x="280416" y="1194892"/>
                </a:lnTo>
                <a:lnTo>
                  <a:pt x="283654" y="1176921"/>
                </a:lnTo>
                <a:lnTo>
                  <a:pt x="284734" y="1157465"/>
                </a:lnTo>
                <a:close/>
              </a:path>
              <a:path w="4524375" h="1263650">
                <a:moveTo>
                  <a:pt x="284734" y="828281"/>
                </a:moveTo>
                <a:lnTo>
                  <a:pt x="274980" y="774471"/>
                </a:lnTo>
                <a:lnTo>
                  <a:pt x="246075" y="735952"/>
                </a:lnTo>
                <a:lnTo>
                  <a:pt x="217297" y="722363"/>
                </a:lnTo>
                <a:lnTo>
                  <a:pt x="214249" y="730999"/>
                </a:lnTo>
                <a:lnTo>
                  <a:pt x="226504" y="736320"/>
                </a:lnTo>
                <a:lnTo>
                  <a:pt x="237045" y="743673"/>
                </a:lnTo>
                <a:lnTo>
                  <a:pt x="258457" y="777798"/>
                </a:lnTo>
                <a:lnTo>
                  <a:pt x="265430" y="827138"/>
                </a:lnTo>
                <a:lnTo>
                  <a:pt x="264642" y="845883"/>
                </a:lnTo>
                <a:lnTo>
                  <a:pt x="252857" y="891654"/>
                </a:lnTo>
                <a:lnTo>
                  <a:pt x="226669" y="920229"/>
                </a:lnTo>
                <a:lnTo>
                  <a:pt x="214630" y="925563"/>
                </a:lnTo>
                <a:lnTo>
                  <a:pt x="217297" y="934072"/>
                </a:lnTo>
                <a:lnTo>
                  <a:pt x="257683" y="910082"/>
                </a:lnTo>
                <a:lnTo>
                  <a:pt x="280416" y="865708"/>
                </a:lnTo>
                <a:lnTo>
                  <a:pt x="283654" y="847737"/>
                </a:lnTo>
                <a:lnTo>
                  <a:pt x="284734" y="828281"/>
                </a:lnTo>
                <a:close/>
              </a:path>
              <a:path w="4524375" h="1263650">
                <a:moveTo>
                  <a:pt x="334391" y="483730"/>
                </a:moveTo>
                <a:lnTo>
                  <a:pt x="329526" y="442112"/>
                </a:lnTo>
                <a:lnTo>
                  <a:pt x="304190" y="392633"/>
                </a:lnTo>
                <a:lnTo>
                  <a:pt x="259207" y="365747"/>
                </a:lnTo>
                <a:lnTo>
                  <a:pt x="255905" y="375399"/>
                </a:lnTo>
                <a:lnTo>
                  <a:pt x="269519" y="381304"/>
                </a:lnTo>
                <a:lnTo>
                  <a:pt x="281241" y="389496"/>
                </a:lnTo>
                <a:lnTo>
                  <a:pt x="305041" y="427482"/>
                </a:lnTo>
                <a:lnTo>
                  <a:pt x="312928" y="482460"/>
                </a:lnTo>
                <a:lnTo>
                  <a:pt x="312039" y="503250"/>
                </a:lnTo>
                <a:lnTo>
                  <a:pt x="298958" y="554215"/>
                </a:lnTo>
                <a:lnTo>
                  <a:pt x="269659" y="586016"/>
                </a:lnTo>
                <a:lnTo>
                  <a:pt x="256286" y="591934"/>
                </a:lnTo>
                <a:lnTo>
                  <a:pt x="259207" y="601459"/>
                </a:lnTo>
                <a:lnTo>
                  <a:pt x="304241" y="574751"/>
                </a:lnTo>
                <a:lnTo>
                  <a:pt x="329526" y="525360"/>
                </a:lnTo>
                <a:lnTo>
                  <a:pt x="333171" y="505383"/>
                </a:lnTo>
                <a:lnTo>
                  <a:pt x="334391" y="483730"/>
                </a:lnTo>
                <a:close/>
              </a:path>
              <a:path w="4524375" h="1263650">
                <a:moveTo>
                  <a:pt x="334391" y="117970"/>
                </a:moveTo>
                <a:lnTo>
                  <a:pt x="329526" y="76352"/>
                </a:lnTo>
                <a:lnTo>
                  <a:pt x="304190" y="26873"/>
                </a:lnTo>
                <a:lnTo>
                  <a:pt x="259207" y="0"/>
                </a:lnTo>
                <a:lnTo>
                  <a:pt x="255905" y="9639"/>
                </a:lnTo>
                <a:lnTo>
                  <a:pt x="269519" y="15557"/>
                </a:lnTo>
                <a:lnTo>
                  <a:pt x="281241" y="23749"/>
                </a:lnTo>
                <a:lnTo>
                  <a:pt x="305041" y="61722"/>
                </a:lnTo>
                <a:lnTo>
                  <a:pt x="312928" y="116700"/>
                </a:lnTo>
                <a:lnTo>
                  <a:pt x="312039" y="137490"/>
                </a:lnTo>
                <a:lnTo>
                  <a:pt x="298958" y="188455"/>
                </a:lnTo>
                <a:lnTo>
                  <a:pt x="269659" y="220256"/>
                </a:lnTo>
                <a:lnTo>
                  <a:pt x="256286" y="226174"/>
                </a:lnTo>
                <a:lnTo>
                  <a:pt x="259207" y="235699"/>
                </a:lnTo>
                <a:lnTo>
                  <a:pt x="304241" y="208991"/>
                </a:lnTo>
                <a:lnTo>
                  <a:pt x="329526" y="159600"/>
                </a:lnTo>
                <a:lnTo>
                  <a:pt x="333171" y="139623"/>
                </a:lnTo>
                <a:lnTo>
                  <a:pt x="334391" y="117970"/>
                </a:lnTo>
                <a:close/>
              </a:path>
              <a:path w="4524375" h="1263650">
                <a:moveTo>
                  <a:pt x="2542413" y="730999"/>
                </a:moveTo>
                <a:lnTo>
                  <a:pt x="2539365" y="722363"/>
                </a:lnTo>
                <a:lnTo>
                  <a:pt x="2524023" y="727913"/>
                </a:lnTo>
                <a:lnTo>
                  <a:pt x="2510574" y="735952"/>
                </a:lnTo>
                <a:lnTo>
                  <a:pt x="2481732" y="774471"/>
                </a:lnTo>
                <a:lnTo>
                  <a:pt x="2471928" y="828281"/>
                </a:lnTo>
                <a:lnTo>
                  <a:pt x="2472994" y="847737"/>
                </a:lnTo>
                <a:lnTo>
                  <a:pt x="2489327" y="897115"/>
                </a:lnTo>
                <a:lnTo>
                  <a:pt x="2523998" y="928547"/>
                </a:lnTo>
                <a:lnTo>
                  <a:pt x="2539365" y="934072"/>
                </a:lnTo>
                <a:lnTo>
                  <a:pt x="2542159" y="925563"/>
                </a:lnTo>
                <a:lnTo>
                  <a:pt x="2530056" y="920229"/>
                </a:lnTo>
                <a:lnTo>
                  <a:pt x="2519642" y="912799"/>
                </a:lnTo>
                <a:lnTo>
                  <a:pt x="2498293" y="878128"/>
                </a:lnTo>
                <a:lnTo>
                  <a:pt x="2491232" y="827138"/>
                </a:lnTo>
                <a:lnTo>
                  <a:pt x="2492006" y="809091"/>
                </a:lnTo>
                <a:lnTo>
                  <a:pt x="2503805" y="764527"/>
                </a:lnTo>
                <a:lnTo>
                  <a:pt x="2530208" y="736320"/>
                </a:lnTo>
                <a:lnTo>
                  <a:pt x="2542413" y="730999"/>
                </a:lnTo>
                <a:close/>
              </a:path>
              <a:path w="4524375" h="1263650">
                <a:moveTo>
                  <a:pt x="2901696" y="375399"/>
                </a:moveTo>
                <a:lnTo>
                  <a:pt x="2898394" y="365747"/>
                </a:lnTo>
                <a:lnTo>
                  <a:pt x="2881261" y="371919"/>
                </a:lnTo>
                <a:lnTo>
                  <a:pt x="2866275" y="380885"/>
                </a:lnTo>
                <a:lnTo>
                  <a:pt x="2834132" y="423799"/>
                </a:lnTo>
                <a:lnTo>
                  <a:pt x="2824416" y="462089"/>
                </a:lnTo>
                <a:lnTo>
                  <a:pt x="2823210" y="483730"/>
                </a:lnTo>
                <a:lnTo>
                  <a:pt x="2824416" y="505383"/>
                </a:lnTo>
                <a:lnTo>
                  <a:pt x="2834081" y="543674"/>
                </a:lnTo>
                <a:lnTo>
                  <a:pt x="2866212" y="586409"/>
                </a:lnTo>
                <a:lnTo>
                  <a:pt x="2898394" y="601459"/>
                </a:lnTo>
                <a:lnTo>
                  <a:pt x="2901315" y="591934"/>
                </a:lnTo>
                <a:lnTo>
                  <a:pt x="2887853" y="586016"/>
                </a:lnTo>
                <a:lnTo>
                  <a:pt x="2876258" y="577748"/>
                </a:lnTo>
                <a:lnTo>
                  <a:pt x="2852547" y="539153"/>
                </a:lnTo>
                <a:lnTo>
                  <a:pt x="2844673" y="482460"/>
                </a:lnTo>
                <a:lnTo>
                  <a:pt x="2845549" y="462368"/>
                </a:lnTo>
                <a:lnTo>
                  <a:pt x="2858643" y="412737"/>
                </a:lnTo>
                <a:lnTo>
                  <a:pt x="2888069" y="381304"/>
                </a:lnTo>
                <a:lnTo>
                  <a:pt x="2901696" y="375399"/>
                </a:lnTo>
                <a:close/>
              </a:path>
              <a:path w="4524375" h="1263650">
                <a:moveTo>
                  <a:pt x="3162046" y="828281"/>
                </a:moveTo>
                <a:lnTo>
                  <a:pt x="3152292" y="774471"/>
                </a:lnTo>
                <a:lnTo>
                  <a:pt x="3123387" y="735952"/>
                </a:lnTo>
                <a:lnTo>
                  <a:pt x="3094609" y="722363"/>
                </a:lnTo>
                <a:lnTo>
                  <a:pt x="3091561" y="730999"/>
                </a:lnTo>
                <a:lnTo>
                  <a:pt x="3103816" y="736320"/>
                </a:lnTo>
                <a:lnTo>
                  <a:pt x="3114344" y="743673"/>
                </a:lnTo>
                <a:lnTo>
                  <a:pt x="3135769" y="777798"/>
                </a:lnTo>
                <a:lnTo>
                  <a:pt x="3142742" y="827138"/>
                </a:lnTo>
                <a:lnTo>
                  <a:pt x="3141954" y="845883"/>
                </a:lnTo>
                <a:lnTo>
                  <a:pt x="3130169" y="891654"/>
                </a:lnTo>
                <a:lnTo>
                  <a:pt x="3103981" y="920229"/>
                </a:lnTo>
                <a:lnTo>
                  <a:pt x="3091942" y="925563"/>
                </a:lnTo>
                <a:lnTo>
                  <a:pt x="3094609" y="934072"/>
                </a:lnTo>
                <a:lnTo>
                  <a:pt x="3134995" y="910082"/>
                </a:lnTo>
                <a:lnTo>
                  <a:pt x="3157728" y="865708"/>
                </a:lnTo>
                <a:lnTo>
                  <a:pt x="3160966" y="847737"/>
                </a:lnTo>
                <a:lnTo>
                  <a:pt x="3162046" y="828281"/>
                </a:lnTo>
                <a:close/>
              </a:path>
              <a:path w="4524375" h="1263650">
                <a:moveTo>
                  <a:pt x="3591179" y="483730"/>
                </a:moveTo>
                <a:lnTo>
                  <a:pt x="3586315" y="442112"/>
                </a:lnTo>
                <a:lnTo>
                  <a:pt x="3560978" y="392633"/>
                </a:lnTo>
                <a:lnTo>
                  <a:pt x="3515995" y="365747"/>
                </a:lnTo>
                <a:lnTo>
                  <a:pt x="3512693" y="375399"/>
                </a:lnTo>
                <a:lnTo>
                  <a:pt x="3526307" y="381304"/>
                </a:lnTo>
                <a:lnTo>
                  <a:pt x="3538029" y="389496"/>
                </a:lnTo>
                <a:lnTo>
                  <a:pt x="3561829" y="427482"/>
                </a:lnTo>
                <a:lnTo>
                  <a:pt x="3569716" y="482460"/>
                </a:lnTo>
                <a:lnTo>
                  <a:pt x="3568827" y="503250"/>
                </a:lnTo>
                <a:lnTo>
                  <a:pt x="3555746" y="554215"/>
                </a:lnTo>
                <a:lnTo>
                  <a:pt x="3526447" y="586016"/>
                </a:lnTo>
                <a:lnTo>
                  <a:pt x="3513074" y="591934"/>
                </a:lnTo>
                <a:lnTo>
                  <a:pt x="3515995" y="601459"/>
                </a:lnTo>
                <a:lnTo>
                  <a:pt x="3561029" y="574751"/>
                </a:lnTo>
                <a:lnTo>
                  <a:pt x="3586315" y="525360"/>
                </a:lnTo>
                <a:lnTo>
                  <a:pt x="3589959" y="505383"/>
                </a:lnTo>
                <a:lnTo>
                  <a:pt x="3591179" y="483730"/>
                </a:lnTo>
                <a:close/>
              </a:path>
              <a:path w="4524375" h="1263650">
                <a:moveTo>
                  <a:pt x="3787521" y="730999"/>
                </a:moveTo>
                <a:lnTo>
                  <a:pt x="3784473" y="722363"/>
                </a:lnTo>
                <a:lnTo>
                  <a:pt x="3769131" y="727913"/>
                </a:lnTo>
                <a:lnTo>
                  <a:pt x="3755682" y="735952"/>
                </a:lnTo>
                <a:lnTo>
                  <a:pt x="3726840" y="774471"/>
                </a:lnTo>
                <a:lnTo>
                  <a:pt x="3717036" y="828281"/>
                </a:lnTo>
                <a:lnTo>
                  <a:pt x="3718102" y="847737"/>
                </a:lnTo>
                <a:lnTo>
                  <a:pt x="3734435" y="897115"/>
                </a:lnTo>
                <a:lnTo>
                  <a:pt x="3769106" y="928547"/>
                </a:lnTo>
                <a:lnTo>
                  <a:pt x="3784473" y="934072"/>
                </a:lnTo>
                <a:lnTo>
                  <a:pt x="3787267" y="925563"/>
                </a:lnTo>
                <a:lnTo>
                  <a:pt x="3775164" y="920229"/>
                </a:lnTo>
                <a:lnTo>
                  <a:pt x="3764750" y="912799"/>
                </a:lnTo>
                <a:lnTo>
                  <a:pt x="3743401" y="878128"/>
                </a:lnTo>
                <a:lnTo>
                  <a:pt x="3736340" y="827138"/>
                </a:lnTo>
                <a:lnTo>
                  <a:pt x="3737114" y="809091"/>
                </a:lnTo>
                <a:lnTo>
                  <a:pt x="3748913" y="764527"/>
                </a:lnTo>
                <a:lnTo>
                  <a:pt x="3775316" y="736320"/>
                </a:lnTo>
                <a:lnTo>
                  <a:pt x="3787521" y="730999"/>
                </a:lnTo>
                <a:close/>
              </a:path>
              <a:path w="4524375" h="1263650">
                <a:moveTo>
                  <a:pt x="4001770" y="828281"/>
                </a:moveTo>
                <a:lnTo>
                  <a:pt x="3992016" y="774471"/>
                </a:lnTo>
                <a:lnTo>
                  <a:pt x="3963111" y="735952"/>
                </a:lnTo>
                <a:lnTo>
                  <a:pt x="3934333" y="722363"/>
                </a:lnTo>
                <a:lnTo>
                  <a:pt x="3931285" y="730999"/>
                </a:lnTo>
                <a:lnTo>
                  <a:pt x="3943540" y="736320"/>
                </a:lnTo>
                <a:lnTo>
                  <a:pt x="3954068" y="743673"/>
                </a:lnTo>
                <a:lnTo>
                  <a:pt x="3975493" y="777798"/>
                </a:lnTo>
                <a:lnTo>
                  <a:pt x="3982466" y="827138"/>
                </a:lnTo>
                <a:lnTo>
                  <a:pt x="3981678" y="845883"/>
                </a:lnTo>
                <a:lnTo>
                  <a:pt x="3969893" y="891654"/>
                </a:lnTo>
                <a:lnTo>
                  <a:pt x="3943705" y="920229"/>
                </a:lnTo>
                <a:lnTo>
                  <a:pt x="3931666" y="925563"/>
                </a:lnTo>
                <a:lnTo>
                  <a:pt x="3934333" y="934072"/>
                </a:lnTo>
                <a:lnTo>
                  <a:pt x="3974719" y="910082"/>
                </a:lnTo>
                <a:lnTo>
                  <a:pt x="3997452" y="865708"/>
                </a:lnTo>
                <a:lnTo>
                  <a:pt x="4000690" y="847737"/>
                </a:lnTo>
                <a:lnTo>
                  <a:pt x="4001770" y="828281"/>
                </a:lnTo>
                <a:close/>
              </a:path>
              <a:path w="4524375" h="1263650">
                <a:moveTo>
                  <a:pt x="4285488" y="375399"/>
                </a:moveTo>
                <a:lnTo>
                  <a:pt x="4282186" y="365747"/>
                </a:lnTo>
                <a:lnTo>
                  <a:pt x="4265053" y="371919"/>
                </a:lnTo>
                <a:lnTo>
                  <a:pt x="4250067" y="380885"/>
                </a:lnTo>
                <a:lnTo>
                  <a:pt x="4217924" y="423799"/>
                </a:lnTo>
                <a:lnTo>
                  <a:pt x="4208208" y="462089"/>
                </a:lnTo>
                <a:lnTo>
                  <a:pt x="4207002" y="483730"/>
                </a:lnTo>
                <a:lnTo>
                  <a:pt x="4208208" y="505383"/>
                </a:lnTo>
                <a:lnTo>
                  <a:pt x="4217873" y="543674"/>
                </a:lnTo>
                <a:lnTo>
                  <a:pt x="4250004" y="586409"/>
                </a:lnTo>
                <a:lnTo>
                  <a:pt x="4282186" y="601459"/>
                </a:lnTo>
                <a:lnTo>
                  <a:pt x="4285107" y="591934"/>
                </a:lnTo>
                <a:lnTo>
                  <a:pt x="4271645" y="586016"/>
                </a:lnTo>
                <a:lnTo>
                  <a:pt x="4260050" y="577748"/>
                </a:lnTo>
                <a:lnTo>
                  <a:pt x="4236339" y="539153"/>
                </a:lnTo>
                <a:lnTo>
                  <a:pt x="4228465" y="482460"/>
                </a:lnTo>
                <a:lnTo>
                  <a:pt x="4229341" y="462368"/>
                </a:lnTo>
                <a:lnTo>
                  <a:pt x="4242435" y="412737"/>
                </a:lnTo>
                <a:lnTo>
                  <a:pt x="4271861" y="381304"/>
                </a:lnTo>
                <a:lnTo>
                  <a:pt x="4285488" y="375399"/>
                </a:lnTo>
                <a:close/>
              </a:path>
              <a:path w="4524375" h="1263650">
                <a:moveTo>
                  <a:pt x="4523867" y="483730"/>
                </a:moveTo>
                <a:lnTo>
                  <a:pt x="4519003" y="442112"/>
                </a:lnTo>
                <a:lnTo>
                  <a:pt x="4493666" y="392633"/>
                </a:lnTo>
                <a:lnTo>
                  <a:pt x="4448683" y="365747"/>
                </a:lnTo>
                <a:lnTo>
                  <a:pt x="4445381" y="375399"/>
                </a:lnTo>
                <a:lnTo>
                  <a:pt x="4458995" y="381304"/>
                </a:lnTo>
                <a:lnTo>
                  <a:pt x="4470717" y="389496"/>
                </a:lnTo>
                <a:lnTo>
                  <a:pt x="4494517" y="427482"/>
                </a:lnTo>
                <a:lnTo>
                  <a:pt x="4502404" y="482460"/>
                </a:lnTo>
                <a:lnTo>
                  <a:pt x="4501515" y="503250"/>
                </a:lnTo>
                <a:lnTo>
                  <a:pt x="4488434" y="554215"/>
                </a:lnTo>
                <a:lnTo>
                  <a:pt x="4459135" y="586016"/>
                </a:lnTo>
                <a:lnTo>
                  <a:pt x="4445762" y="591934"/>
                </a:lnTo>
                <a:lnTo>
                  <a:pt x="4448683" y="601459"/>
                </a:lnTo>
                <a:lnTo>
                  <a:pt x="4493717" y="574751"/>
                </a:lnTo>
                <a:lnTo>
                  <a:pt x="4519003" y="525360"/>
                </a:lnTo>
                <a:lnTo>
                  <a:pt x="4522648" y="505383"/>
                </a:lnTo>
                <a:lnTo>
                  <a:pt x="4523867" y="48373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2174" y="3400145"/>
            <a:ext cx="706755" cy="14185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𝑇</a:t>
            </a:r>
            <a:r>
              <a:rPr sz="2000" spc="43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 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𝑇</a:t>
            </a:r>
            <a:r>
              <a:rPr sz="2000" spc="43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350" spc="-13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0" dirty="0">
                <a:solidFill>
                  <a:srgbClr val="AC0000"/>
                </a:solidFill>
                <a:latin typeface="Times New Roman"/>
                <a:cs typeface="Times New Roman"/>
              </a:rPr>
              <a:t>   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𝑇</a:t>
            </a:r>
            <a:r>
              <a:rPr sz="1800" spc="38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  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𝑇 </a:t>
            </a:r>
            <a:r>
              <a:rPr sz="1800" spc="1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70581" y="4588255"/>
            <a:ext cx="3966845" cy="212090"/>
          </a:xfrm>
          <a:custGeom>
            <a:avLst/>
            <a:gdLst/>
            <a:ahLst/>
            <a:cxnLst/>
            <a:rect l="l" t="t" r="r" b="b"/>
            <a:pathLst>
              <a:path w="3966845" h="212089">
                <a:moveTo>
                  <a:pt x="70485" y="8636"/>
                </a:moveTo>
                <a:lnTo>
                  <a:pt x="67437" y="0"/>
                </a:lnTo>
                <a:lnTo>
                  <a:pt x="52095" y="5549"/>
                </a:lnTo>
                <a:lnTo>
                  <a:pt x="38646" y="13589"/>
                </a:lnTo>
                <a:lnTo>
                  <a:pt x="9804" y="52108"/>
                </a:lnTo>
                <a:lnTo>
                  <a:pt x="0" y="105918"/>
                </a:lnTo>
                <a:lnTo>
                  <a:pt x="1066" y="125374"/>
                </a:lnTo>
                <a:lnTo>
                  <a:pt x="17399" y="174752"/>
                </a:lnTo>
                <a:lnTo>
                  <a:pt x="52070" y="206184"/>
                </a:lnTo>
                <a:lnTo>
                  <a:pt x="67437" y="211709"/>
                </a:lnTo>
                <a:lnTo>
                  <a:pt x="70231" y="203200"/>
                </a:lnTo>
                <a:lnTo>
                  <a:pt x="58127" y="197866"/>
                </a:lnTo>
                <a:lnTo>
                  <a:pt x="47713" y="190436"/>
                </a:lnTo>
                <a:lnTo>
                  <a:pt x="26365" y="155765"/>
                </a:lnTo>
                <a:lnTo>
                  <a:pt x="19304" y="104775"/>
                </a:lnTo>
                <a:lnTo>
                  <a:pt x="20078" y="86728"/>
                </a:lnTo>
                <a:lnTo>
                  <a:pt x="31877" y="42164"/>
                </a:lnTo>
                <a:lnTo>
                  <a:pt x="58280" y="13957"/>
                </a:lnTo>
                <a:lnTo>
                  <a:pt x="70485" y="8636"/>
                </a:lnTo>
                <a:close/>
              </a:path>
              <a:path w="3966845" h="212089">
                <a:moveTo>
                  <a:pt x="684022" y="105918"/>
                </a:moveTo>
                <a:lnTo>
                  <a:pt x="674268" y="52108"/>
                </a:lnTo>
                <a:lnTo>
                  <a:pt x="645363" y="13601"/>
                </a:lnTo>
                <a:lnTo>
                  <a:pt x="616585" y="0"/>
                </a:lnTo>
                <a:lnTo>
                  <a:pt x="613537" y="8636"/>
                </a:lnTo>
                <a:lnTo>
                  <a:pt x="625792" y="13957"/>
                </a:lnTo>
                <a:lnTo>
                  <a:pt x="636333" y="21310"/>
                </a:lnTo>
                <a:lnTo>
                  <a:pt x="657745" y="55435"/>
                </a:lnTo>
                <a:lnTo>
                  <a:pt x="664718" y="104775"/>
                </a:lnTo>
                <a:lnTo>
                  <a:pt x="663930" y="123520"/>
                </a:lnTo>
                <a:lnTo>
                  <a:pt x="652145" y="169291"/>
                </a:lnTo>
                <a:lnTo>
                  <a:pt x="625957" y="197866"/>
                </a:lnTo>
                <a:lnTo>
                  <a:pt x="613918" y="203200"/>
                </a:lnTo>
                <a:lnTo>
                  <a:pt x="616585" y="211709"/>
                </a:lnTo>
                <a:lnTo>
                  <a:pt x="656971" y="187706"/>
                </a:lnTo>
                <a:lnTo>
                  <a:pt x="679704" y="143344"/>
                </a:lnTo>
                <a:lnTo>
                  <a:pt x="682942" y="125374"/>
                </a:lnTo>
                <a:lnTo>
                  <a:pt x="684022" y="105918"/>
                </a:lnTo>
                <a:close/>
              </a:path>
              <a:path w="3966845" h="212089">
                <a:moveTo>
                  <a:pt x="1309497" y="8636"/>
                </a:moveTo>
                <a:lnTo>
                  <a:pt x="1306449" y="0"/>
                </a:lnTo>
                <a:lnTo>
                  <a:pt x="1291107" y="5549"/>
                </a:lnTo>
                <a:lnTo>
                  <a:pt x="1277658" y="13589"/>
                </a:lnTo>
                <a:lnTo>
                  <a:pt x="1248816" y="52108"/>
                </a:lnTo>
                <a:lnTo>
                  <a:pt x="1239012" y="105918"/>
                </a:lnTo>
                <a:lnTo>
                  <a:pt x="1240078" y="125374"/>
                </a:lnTo>
                <a:lnTo>
                  <a:pt x="1256411" y="174752"/>
                </a:lnTo>
                <a:lnTo>
                  <a:pt x="1291082" y="206184"/>
                </a:lnTo>
                <a:lnTo>
                  <a:pt x="1306449" y="211709"/>
                </a:lnTo>
                <a:lnTo>
                  <a:pt x="1309243" y="203200"/>
                </a:lnTo>
                <a:lnTo>
                  <a:pt x="1297139" y="197866"/>
                </a:lnTo>
                <a:lnTo>
                  <a:pt x="1286725" y="190436"/>
                </a:lnTo>
                <a:lnTo>
                  <a:pt x="1265377" y="155765"/>
                </a:lnTo>
                <a:lnTo>
                  <a:pt x="1258316" y="104775"/>
                </a:lnTo>
                <a:lnTo>
                  <a:pt x="1259090" y="86728"/>
                </a:lnTo>
                <a:lnTo>
                  <a:pt x="1270889" y="42164"/>
                </a:lnTo>
                <a:lnTo>
                  <a:pt x="1297292" y="13957"/>
                </a:lnTo>
                <a:lnTo>
                  <a:pt x="1309497" y="8636"/>
                </a:lnTo>
                <a:close/>
              </a:path>
              <a:path w="3966845" h="212089">
                <a:moveTo>
                  <a:pt x="1523746" y="105918"/>
                </a:moveTo>
                <a:lnTo>
                  <a:pt x="1513992" y="52108"/>
                </a:lnTo>
                <a:lnTo>
                  <a:pt x="1485087" y="13601"/>
                </a:lnTo>
                <a:lnTo>
                  <a:pt x="1456309" y="0"/>
                </a:lnTo>
                <a:lnTo>
                  <a:pt x="1453261" y="8636"/>
                </a:lnTo>
                <a:lnTo>
                  <a:pt x="1465516" y="13957"/>
                </a:lnTo>
                <a:lnTo>
                  <a:pt x="1476057" y="21310"/>
                </a:lnTo>
                <a:lnTo>
                  <a:pt x="1497469" y="55435"/>
                </a:lnTo>
                <a:lnTo>
                  <a:pt x="1504442" y="104775"/>
                </a:lnTo>
                <a:lnTo>
                  <a:pt x="1503654" y="123520"/>
                </a:lnTo>
                <a:lnTo>
                  <a:pt x="1491869" y="169291"/>
                </a:lnTo>
                <a:lnTo>
                  <a:pt x="1465681" y="197866"/>
                </a:lnTo>
                <a:lnTo>
                  <a:pt x="1453642" y="203200"/>
                </a:lnTo>
                <a:lnTo>
                  <a:pt x="1456309" y="211709"/>
                </a:lnTo>
                <a:lnTo>
                  <a:pt x="1496695" y="187706"/>
                </a:lnTo>
                <a:lnTo>
                  <a:pt x="1519428" y="143344"/>
                </a:lnTo>
                <a:lnTo>
                  <a:pt x="1522666" y="125374"/>
                </a:lnTo>
                <a:lnTo>
                  <a:pt x="1523746" y="105918"/>
                </a:lnTo>
                <a:close/>
              </a:path>
              <a:path w="3966845" h="212089">
                <a:moveTo>
                  <a:pt x="1862709" y="8636"/>
                </a:moveTo>
                <a:lnTo>
                  <a:pt x="1859661" y="0"/>
                </a:lnTo>
                <a:lnTo>
                  <a:pt x="1844319" y="5549"/>
                </a:lnTo>
                <a:lnTo>
                  <a:pt x="1830870" y="13589"/>
                </a:lnTo>
                <a:lnTo>
                  <a:pt x="1802028" y="52108"/>
                </a:lnTo>
                <a:lnTo>
                  <a:pt x="1792224" y="105918"/>
                </a:lnTo>
                <a:lnTo>
                  <a:pt x="1793290" y="125374"/>
                </a:lnTo>
                <a:lnTo>
                  <a:pt x="1809623" y="174752"/>
                </a:lnTo>
                <a:lnTo>
                  <a:pt x="1844294" y="206184"/>
                </a:lnTo>
                <a:lnTo>
                  <a:pt x="1859661" y="211709"/>
                </a:lnTo>
                <a:lnTo>
                  <a:pt x="1862455" y="203200"/>
                </a:lnTo>
                <a:lnTo>
                  <a:pt x="1850351" y="197866"/>
                </a:lnTo>
                <a:lnTo>
                  <a:pt x="1839937" y="190436"/>
                </a:lnTo>
                <a:lnTo>
                  <a:pt x="1818589" y="155765"/>
                </a:lnTo>
                <a:lnTo>
                  <a:pt x="1811528" y="104775"/>
                </a:lnTo>
                <a:lnTo>
                  <a:pt x="1812302" y="86728"/>
                </a:lnTo>
                <a:lnTo>
                  <a:pt x="1824101" y="42164"/>
                </a:lnTo>
                <a:lnTo>
                  <a:pt x="1850504" y="13957"/>
                </a:lnTo>
                <a:lnTo>
                  <a:pt x="1862709" y="8636"/>
                </a:lnTo>
                <a:close/>
              </a:path>
              <a:path w="3966845" h="212089">
                <a:moveTo>
                  <a:pt x="2076958" y="105918"/>
                </a:moveTo>
                <a:lnTo>
                  <a:pt x="2067204" y="52108"/>
                </a:lnTo>
                <a:lnTo>
                  <a:pt x="2038299" y="13601"/>
                </a:lnTo>
                <a:lnTo>
                  <a:pt x="2009521" y="0"/>
                </a:lnTo>
                <a:lnTo>
                  <a:pt x="2006473" y="8636"/>
                </a:lnTo>
                <a:lnTo>
                  <a:pt x="2018728" y="13957"/>
                </a:lnTo>
                <a:lnTo>
                  <a:pt x="2029269" y="21310"/>
                </a:lnTo>
                <a:lnTo>
                  <a:pt x="2050681" y="55435"/>
                </a:lnTo>
                <a:lnTo>
                  <a:pt x="2057654" y="104775"/>
                </a:lnTo>
                <a:lnTo>
                  <a:pt x="2056866" y="123520"/>
                </a:lnTo>
                <a:lnTo>
                  <a:pt x="2045081" y="169291"/>
                </a:lnTo>
                <a:lnTo>
                  <a:pt x="2018893" y="197866"/>
                </a:lnTo>
                <a:lnTo>
                  <a:pt x="2006854" y="203200"/>
                </a:lnTo>
                <a:lnTo>
                  <a:pt x="2009521" y="211709"/>
                </a:lnTo>
                <a:lnTo>
                  <a:pt x="2049907" y="187706"/>
                </a:lnTo>
                <a:lnTo>
                  <a:pt x="2072640" y="143344"/>
                </a:lnTo>
                <a:lnTo>
                  <a:pt x="2075878" y="125374"/>
                </a:lnTo>
                <a:lnTo>
                  <a:pt x="2076958" y="105918"/>
                </a:lnTo>
                <a:close/>
              </a:path>
              <a:path w="3966845" h="212089">
                <a:moveTo>
                  <a:pt x="3353181" y="8636"/>
                </a:moveTo>
                <a:lnTo>
                  <a:pt x="3350133" y="0"/>
                </a:lnTo>
                <a:lnTo>
                  <a:pt x="3334791" y="5549"/>
                </a:lnTo>
                <a:lnTo>
                  <a:pt x="3321342" y="13589"/>
                </a:lnTo>
                <a:lnTo>
                  <a:pt x="3292500" y="52108"/>
                </a:lnTo>
                <a:lnTo>
                  <a:pt x="3282696" y="105918"/>
                </a:lnTo>
                <a:lnTo>
                  <a:pt x="3283762" y="125374"/>
                </a:lnTo>
                <a:lnTo>
                  <a:pt x="3300095" y="174752"/>
                </a:lnTo>
                <a:lnTo>
                  <a:pt x="3334766" y="206184"/>
                </a:lnTo>
                <a:lnTo>
                  <a:pt x="3350133" y="211709"/>
                </a:lnTo>
                <a:lnTo>
                  <a:pt x="3352927" y="203200"/>
                </a:lnTo>
                <a:lnTo>
                  <a:pt x="3340824" y="197866"/>
                </a:lnTo>
                <a:lnTo>
                  <a:pt x="3330410" y="190436"/>
                </a:lnTo>
                <a:lnTo>
                  <a:pt x="3309061" y="155765"/>
                </a:lnTo>
                <a:lnTo>
                  <a:pt x="3302000" y="104775"/>
                </a:lnTo>
                <a:lnTo>
                  <a:pt x="3302774" y="86728"/>
                </a:lnTo>
                <a:lnTo>
                  <a:pt x="3314573" y="42164"/>
                </a:lnTo>
                <a:lnTo>
                  <a:pt x="3340976" y="13957"/>
                </a:lnTo>
                <a:lnTo>
                  <a:pt x="3353181" y="8636"/>
                </a:lnTo>
                <a:close/>
              </a:path>
              <a:path w="3966845" h="212089">
                <a:moveTo>
                  <a:pt x="3966718" y="105918"/>
                </a:moveTo>
                <a:lnTo>
                  <a:pt x="3956964" y="52108"/>
                </a:lnTo>
                <a:lnTo>
                  <a:pt x="3928059" y="13601"/>
                </a:lnTo>
                <a:lnTo>
                  <a:pt x="3899281" y="0"/>
                </a:lnTo>
                <a:lnTo>
                  <a:pt x="3896233" y="8636"/>
                </a:lnTo>
                <a:lnTo>
                  <a:pt x="3908488" y="13957"/>
                </a:lnTo>
                <a:lnTo>
                  <a:pt x="3919029" y="21310"/>
                </a:lnTo>
                <a:lnTo>
                  <a:pt x="3940441" y="55435"/>
                </a:lnTo>
                <a:lnTo>
                  <a:pt x="3947414" y="104775"/>
                </a:lnTo>
                <a:lnTo>
                  <a:pt x="3946626" y="123520"/>
                </a:lnTo>
                <a:lnTo>
                  <a:pt x="3934841" y="169291"/>
                </a:lnTo>
                <a:lnTo>
                  <a:pt x="3908653" y="197866"/>
                </a:lnTo>
                <a:lnTo>
                  <a:pt x="3896614" y="203200"/>
                </a:lnTo>
                <a:lnTo>
                  <a:pt x="3899281" y="211709"/>
                </a:lnTo>
                <a:lnTo>
                  <a:pt x="3939667" y="187706"/>
                </a:lnTo>
                <a:lnTo>
                  <a:pt x="3962400" y="143344"/>
                </a:lnTo>
                <a:lnTo>
                  <a:pt x="3965638" y="125374"/>
                </a:lnTo>
                <a:lnTo>
                  <a:pt x="3966718" y="105918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44497" y="3400145"/>
            <a:ext cx="4883150" cy="14185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≤ </a:t>
            </a:r>
            <a:r>
              <a:rPr sz="2000" spc="50" dirty="0">
                <a:solidFill>
                  <a:srgbClr val="2F2F2F"/>
                </a:solidFill>
                <a:latin typeface="Cambria Math"/>
                <a:cs typeface="Cambria Math"/>
              </a:rPr>
              <a:t>𝑐𝑛</a:t>
            </a:r>
            <a:r>
              <a:rPr sz="2175" spc="75" baseline="28735" dirty="0">
                <a:solidFill>
                  <a:srgbClr val="2F2F2F"/>
                </a:solidFill>
                <a:latin typeface="Cambria Math"/>
                <a:cs typeface="Cambria Math"/>
              </a:rPr>
              <a:t>2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olduğu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kabul</a:t>
            </a:r>
            <a:r>
              <a:rPr sz="2000" spc="-1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edilirse,</a:t>
            </a:r>
            <a:endParaRPr sz="20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= </a:t>
            </a:r>
            <a:r>
              <a:rPr sz="2000" spc="-5" dirty="0">
                <a:solidFill>
                  <a:srgbClr val="2F2F2F"/>
                </a:solidFill>
                <a:latin typeface="Cambria Math"/>
                <a:cs typeface="Cambria Math"/>
              </a:rPr>
              <a:t>𝑚𝑎𝑥</a:t>
            </a:r>
            <a:r>
              <a:rPr sz="2175" spc="-7" baseline="-15325" dirty="0">
                <a:solidFill>
                  <a:srgbClr val="2F2F2F"/>
                </a:solidFill>
                <a:latin typeface="Cambria Math"/>
                <a:cs typeface="Cambria Math"/>
              </a:rPr>
              <a:t>1≤𝑘≤𝑛−1</a:t>
            </a:r>
            <a:r>
              <a:rPr sz="2000" spc="-5" dirty="0">
                <a:solidFill>
                  <a:srgbClr val="2F2F2F"/>
                </a:solidFill>
                <a:latin typeface="Cambria Math"/>
                <a:cs typeface="Cambria Math"/>
              </a:rPr>
              <a:t>(𝑐𝑘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+ 𝑐 𝑛 − 𝑘 </a:t>
            </a:r>
            <a:r>
              <a:rPr sz="2175" spc="60" baseline="28735" dirty="0">
                <a:solidFill>
                  <a:srgbClr val="2F2F2F"/>
                </a:solidFill>
                <a:latin typeface="Cambria Math"/>
                <a:cs typeface="Cambria Math"/>
              </a:rPr>
              <a:t>2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+ 𝜃</a:t>
            </a:r>
            <a:r>
              <a:rPr sz="2000" spc="2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20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450"/>
              </a:spcBef>
              <a:tabLst>
                <a:tab pos="2241550" algn="l"/>
              </a:tabLst>
            </a:pP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= 𝑐</a:t>
            </a:r>
            <a:r>
              <a:rPr sz="1800" spc="17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𝑚𝑎𝑥</a:t>
            </a:r>
            <a:r>
              <a:rPr sz="1950" baseline="-14957" dirty="0">
                <a:solidFill>
                  <a:srgbClr val="2F2F2F"/>
                </a:solidFill>
                <a:latin typeface="Cambria Math"/>
                <a:cs typeface="Cambria Math"/>
              </a:rPr>
              <a:t>1≤𝑘≤𝑛−1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(𝑘</a:t>
            </a:r>
            <a:r>
              <a:rPr sz="1800" spc="5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+	𝑛 − 𝑘 </a:t>
            </a:r>
            <a:r>
              <a:rPr sz="1950" spc="67" baseline="27777" dirty="0">
                <a:solidFill>
                  <a:srgbClr val="2F2F2F"/>
                </a:solidFill>
                <a:latin typeface="Cambria Math"/>
                <a:cs typeface="Cambria Math"/>
              </a:rPr>
              <a:t>2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+ 𝜃</a:t>
            </a:r>
            <a:r>
              <a:rPr sz="1800" spc="22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434"/>
              </a:spcBef>
              <a:tabLst>
                <a:tab pos="1000125" algn="l"/>
                <a:tab pos="3087370" algn="l"/>
              </a:tabLst>
            </a:pP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spc="15" dirty="0">
                <a:solidFill>
                  <a:srgbClr val="2F2F2F"/>
                </a:solidFill>
                <a:latin typeface="Cambria Math"/>
                <a:cs typeface="Cambria Math"/>
              </a:rPr>
              <a:t>𝑐(1</a:t>
            </a:r>
            <a:r>
              <a:rPr sz="1800" spc="1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+	𝑛 − 1  </a:t>
            </a:r>
            <a:r>
              <a:rPr sz="1950" spc="60" baseline="27777" dirty="0">
                <a:solidFill>
                  <a:srgbClr val="2F2F2F"/>
                </a:solidFill>
                <a:latin typeface="Cambria Math"/>
                <a:cs typeface="Cambria Math"/>
              </a:rPr>
              <a:t>2 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+ 𝜃  𝑛  ,</a:t>
            </a:r>
            <a:r>
              <a:rPr sz="1800" spc="-28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𝑇</a:t>
            </a:r>
            <a:r>
              <a:rPr sz="1800" spc="390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𝑛	≤ </a:t>
            </a:r>
            <a:r>
              <a:rPr sz="1800" spc="40" dirty="0">
                <a:solidFill>
                  <a:srgbClr val="2F2F2F"/>
                </a:solidFill>
                <a:latin typeface="Cambria Math"/>
                <a:cs typeface="Cambria Math"/>
              </a:rPr>
              <a:t>𝑐𝑛</a:t>
            </a:r>
            <a:r>
              <a:rPr sz="1950" spc="60" baseline="27777" dirty="0">
                <a:solidFill>
                  <a:srgbClr val="2F2F2F"/>
                </a:solidFill>
                <a:latin typeface="Cambria Math"/>
                <a:cs typeface="Cambria Math"/>
              </a:rPr>
              <a:t>2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− </a:t>
            </a:r>
            <a:r>
              <a:rPr sz="1800" spc="-5" dirty="0">
                <a:solidFill>
                  <a:srgbClr val="2F2F2F"/>
                </a:solidFill>
                <a:latin typeface="Cambria Math"/>
                <a:cs typeface="Cambria Math"/>
              </a:rPr>
              <a:t>2𝑐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𝑛 −</a:t>
            </a:r>
            <a:r>
              <a:rPr sz="1800" spc="-7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88656" y="4588255"/>
            <a:ext cx="285115" cy="212090"/>
          </a:xfrm>
          <a:custGeom>
            <a:avLst/>
            <a:gdLst/>
            <a:ahLst/>
            <a:cxnLst/>
            <a:rect l="l" t="t" r="r" b="b"/>
            <a:pathLst>
              <a:path w="285115" h="212089">
                <a:moveTo>
                  <a:pt x="217297" y="0"/>
                </a:moveTo>
                <a:lnTo>
                  <a:pt x="214249" y="8636"/>
                </a:lnTo>
                <a:lnTo>
                  <a:pt x="226516" y="13946"/>
                </a:lnTo>
                <a:lnTo>
                  <a:pt x="237045" y="21304"/>
                </a:lnTo>
                <a:lnTo>
                  <a:pt x="258464" y="55429"/>
                </a:lnTo>
                <a:lnTo>
                  <a:pt x="265429" y="104775"/>
                </a:lnTo>
                <a:lnTo>
                  <a:pt x="264644" y="123517"/>
                </a:lnTo>
                <a:lnTo>
                  <a:pt x="252857" y="169291"/>
                </a:lnTo>
                <a:lnTo>
                  <a:pt x="226675" y="197866"/>
                </a:lnTo>
                <a:lnTo>
                  <a:pt x="214629" y="203200"/>
                </a:lnTo>
                <a:lnTo>
                  <a:pt x="217297" y="211709"/>
                </a:lnTo>
                <a:lnTo>
                  <a:pt x="257694" y="187706"/>
                </a:lnTo>
                <a:lnTo>
                  <a:pt x="280416" y="143335"/>
                </a:lnTo>
                <a:lnTo>
                  <a:pt x="284734" y="105918"/>
                </a:lnTo>
                <a:lnTo>
                  <a:pt x="283658" y="86536"/>
                </a:lnTo>
                <a:lnTo>
                  <a:pt x="267335" y="37084"/>
                </a:lnTo>
                <a:lnTo>
                  <a:pt x="232634" y="5544"/>
                </a:lnTo>
                <a:lnTo>
                  <a:pt x="217297" y="0"/>
                </a:lnTo>
                <a:close/>
              </a:path>
              <a:path w="285115" h="212089">
                <a:moveTo>
                  <a:pt x="67437" y="0"/>
                </a:moveTo>
                <a:lnTo>
                  <a:pt x="27092" y="24110"/>
                </a:lnTo>
                <a:lnTo>
                  <a:pt x="4365" y="68595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2"/>
                </a:lnTo>
                <a:lnTo>
                  <a:pt x="52081" y="206184"/>
                </a:lnTo>
                <a:lnTo>
                  <a:pt x="67437" y="211709"/>
                </a:lnTo>
                <a:lnTo>
                  <a:pt x="70231" y="203200"/>
                </a:lnTo>
                <a:lnTo>
                  <a:pt x="58130" y="197866"/>
                </a:lnTo>
                <a:lnTo>
                  <a:pt x="47720" y="190436"/>
                </a:lnTo>
                <a:lnTo>
                  <a:pt x="26376" y="155763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29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97116" y="4518405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+ 𝜃</a:t>
            </a:r>
            <a:r>
              <a:rPr sz="1800" spc="325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2F2F2F"/>
                </a:solidFill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1513" y="4950586"/>
            <a:ext cx="379730" cy="282575"/>
          </a:xfrm>
          <a:custGeom>
            <a:avLst/>
            <a:gdLst/>
            <a:ahLst/>
            <a:cxnLst/>
            <a:rect l="l" t="t" r="r" b="b"/>
            <a:pathLst>
              <a:path w="379730" h="282575">
                <a:moveTo>
                  <a:pt x="289306" y="0"/>
                </a:moveTo>
                <a:lnTo>
                  <a:pt x="285242" y="11430"/>
                </a:lnTo>
                <a:lnTo>
                  <a:pt x="301605" y="18522"/>
                </a:lnTo>
                <a:lnTo>
                  <a:pt x="315658" y="28352"/>
                </a:lnTo>
                <a:lnTo>
                  <a:pt x="344191" y="73852"/>
                </a:lnTo>
                <a:lnTo>
                  <a:pt x="352522" y="115623"/>
                </a:lnTo>
                <a:lnTo>
                  <a:pt x="353568" y="139700"/>
                </a:lnTo>
                <a:lnTo>
                  <a:pt x="352520" y="164633"/>
                </a:lnTo>
                <a:lnTo>
                  <a:pt x="344138" y="207547"/>
                </a:lnTo>
                <a:lnTo>
                  <a:pt x="315658" y="253793"/>
                </a:lnTo>
                <a:lnTo>
                  <a:pt x="285750" y="270890"/>
                </a:lnTo>
                <a:lnTo>
                  <a:pt x="289306" y="282321"/>
                </a:lnTo>
                <a:lnTo>
                  <a:pt x="327802" y="264239"/>
                </a:lnTo>
                <a:lnTo>
                  <a:pt x="356107" y="232918"/>
                </a:lnTo>
                <a:lnTo>
                  <a:pt x="373538" y="191119"/>
                </a:lnTo>
                <a:lnTo>
                  <a:pt x="379349" y="141224"/>
                </a:lnTo>
                <a:lnTo>
                  <a:pt x="377894" y="115339"/>
                </a:lnTo>
                <a:lnTo>
                  <a:pt x="366222" y="69429"/>
                </a:lnTo>
                <a:lnTo>
                  <a:pt x="343098" y="32093"/>
                </a:lnTo>
                <a:lnTo>
                  <a:pt x="309760" y="7379"/>
                </a:lnTo>
                <a:lnTo>
                  <a:pt x="289306" y="0"/>
                </a:lnTo>
                <a:close/>
              </a:path>
              <a:path w="379730" h="282575">
                <a:moveTo>
                  <a:pt x="90043" y="0"/>
                </a:moveTo>
                <a:lnTo>
                  <a:pt x="51657" y="18081"/>
                </a:lnTo>
                <a:lnTo>
                  <a:pt x="23368" y="49402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3" y="282321"/>
                </a:lnTo>
                <a:lnTo>
                  <a:pt x="93725" y="270890"/>
                </a:lnTo>
                <a:lnTo>
                  <a:pt x="77602" y="263717"/>
                </a:lnTo>
                <a:lnTo>
                  <a:pt x="63706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66774" y="4861305"/>
            <a:ext cx="2449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24205" algn="l"/>
                <a:tab pos="1016000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mbria Math"/>
                <a:cs typeface="Cambria Math"/>
              </a:rPr>
              <a:t>𝑇	𝑛	≤ </a:t>
            </a:r>
            <a:r>
              <a:rPr sz="2400" spc="45" dirty="0">
                <a:solidFill>
                  <a:srgbClr val="2F2F2F"/>
                </a:solidFill>
                <a:latin typeface="Cambria Math"/>
                <a:cs typeface="Cambria Math"/>
              </a:rPr>
              <a:t>𝑐𝑛</a:t>
            </a:r>
            <a:r>
              <a:rPr sz="2625" spc="67" baseline="28571" dirty="0">
                <a:solidFill>
                  <a:srgbClr val="2F2F2F"/>
                </a:solidFill>
                <a:latin typeface="Cambria Math"/>
                <a:cs typeface="Cambria Math"/>
              </a:rPr>
              <a:t>2</a:t>
            </a:r>
            <a:r>
              <a:rPr sz="2625" spc="487" baseline="28571" dirty="0">
                <a:solidFill>
                  <a:srgbClr val="2F2F2F"/>
                </a:solidFill>
                <a:latin typeface="Cambria Math"/>
                <a:cs typeface="Cambria Math"/>
              </a:rPr>
              <a:t> 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olur.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22503"/>
            <a:ext cx="638556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</a:t>
            </a:r>
            <a:r>
              <a:rPr sz="3200" spc="-10" dirty="0"/>
              <a:t> sıralamanın</a:t>
            </a:r>
            <a:endParaRPr sz="3200"/>
          </a:p>
          <a:p>
            <a:pPr marL="12700" marR="5080">
              <a:lnSpc>
                <a:spcPct val="100000"/>
              </a:lnSpc>
            </a:pPr>
            <a:r>
              <a:rPr sz="3200" dirty="0"/>
              <a:t>En iyi durum </a:t>
            </a:r>
            <a:r>
              <a:rPr sz="3200" spc="-10" dirty="0"/>
              <a:t>(Best </a:t>
            </a:r>
            <a:r>
              <a:rPr sz="3200" spc="-5" dirty="0"/>
              <a:t>Case) </a:t>
            </a:r>
            <a:r>
              <a:rPr sz="3200" spc="-10" dirty="0"/>
              <a:t>çözümlemesi  </a:t>
            </a:r>
            <a:r>
              <a:rPr sz="3200" dirty="0"/>
              <a:t>( </a:t>
            </a:r>
            <a:r>
              <a:rPr sz="3200" spc="-35" dirty="0"/>
              <a:t>Yalnızca </a:t>
            </a:r>
            <a:r>
              <a:rPr sz="3200" spc="-10" dirty="0"/>
              <a:t>sezgi </a:t>
            </a:r>
            <a:r>
              <a:rPr sz="3200" spc="-5" dirty="0"/>
              <a:t>gelişimi</a:t>
            </a:r>
            <a:r>
              <a:rPr sz="3200" spc="-30" dirty="0"/>
              <a:t> </a:t>
            </a:r>
            <a:r>
              <a:rPr sz="3200" dirty="0"/>
              <a:t>amaçlı!)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32" y="1104900"/>
            <a:ext cx="7820025" cy="4674235"/>
            <a:chOff x="827532" y="1104900"/>
            <a:chExt cx="7820025" cy="4674235"/>
          </a:xfrm>
        </p:grpSpPr>
        <p:sp>
          <p:nvSpPr>
            <p:cNvPr id="5" name="object 5"/>
            <p:cNvSpPr/>
            <p:nvPr/>
          </p:nvSpPr>
          <p:spPr>
            <a:xfrm>
              <a:off x="7484363" y="1104900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7532" y="2350008"/>
              <a:ext cx="7357872" cy="3429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85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sıralamanın </a:t>
            </a:r>
            <a:r>
              <a:rPr sz="3200" spc="-5" dirty="0"/>
              <a:t>“En </a:t>
            </a:r>
            <a:r>
              <a:rPr sz="3200" spc="-10" dirty="0"/>
              <a:t>iyiye yakın”  </a:t>
            </a:r>
            <a:r>
              <a:rPr sz="3200" dirty="0"/>
              <a:t>durumun </a:t>
            </a:r>
            <a:r>
              <a:rPr sz="3200" spc="-25" dirty="0"/>
              <a:t>(Average </a:t>
            </a:r>
            <a:r>
              <a:rPr sz="3200" spc="-5" dirty="0"/>
              <a:t>Case)</a:t>
            </a:r>
            <a:r>
              <a:rPr sz="3200" spc="-85" dirty="0"/>
              <a:t> </a:t>
            </a:r>
            <a:r>
              <a:rPr sz="3200" spc="-10" dirty="0"/>
              <a:t>çözümlemesi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904" y="1700783"/>
            <a:ext cx="7274052" cy="4212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sıralamanın </a:t>
            </a:r>
            <a:r>
              <a:rPr sz="3200" spc="-5" dirty="0"/>
              <a:t>“En </a:t>
            </a:r>
            <a:r>
              <a:rPr sz="3200" spc="-10" dirty="0"/>
              <a:t>iyiye yakın”  </a:t>
            </a:r>
            <a:r>
              <a:rPr sz="3200" dirty="0"/>
              <a:t>durumun </a:t>
            </a:r>
            <a:r>
              <a:rPr sz="3200" spc="-30" dirty="0"/>
              <a:t>(Average </a:t>
            </a:r>
            <a:r>
              <a:rPr sz="3200" spc="-5" dirty="0"/>
              <a:t>Case) çözümlemesi:  Daha </a:t>
            </a:r>
            <a:r>
              <a:rPr sz="3200" spc="-10" dirty="0"/>
              <a:t>fazla</a:t>
            </a:r>
            <a:r>
              <a:rPr sz="3200" spc="-35" dirty="0"/>
              <a:t> </a:t>
            </a:r>
            <a:r>
              <a:rPr sz="3200" spc="-10" dirty="0"/>
              <a:t>sezgi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49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218690"/>
            <a:ext cx="66141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iyi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kötü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durumların birleşimi: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average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case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5567" y="2781300"/>
            <a:ext cx="6551676" cy="3765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008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</a:t>
            </a:r>
            <a:r>
              <a:rPr sz="3200" spc="-25" dirty="0"/>
              <a:t>(Yığın</a:t>
            </a:r>
            <a:r>
              <a:rPr sz="3200" spc="-65" dirty="0"/>
              <a:t> </a:t>
            </a:r>
            <a:r>
              <a:rPr sz="3200" spc="-10" dirty="0"/>
              <a:t>ağacı)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7911" y="1126236"/>
            <a:ext cx="4785360" cy="1859280"/>
            <a:chOff x="3867911" y="1126236"/>
            <a:chExt cx="4785360" cy="1859280"/>
          </a:xfrm>
        </p:grpSpPr>
        <p:sp>
          <p:nvSpPr>
            <p:cNvPr id="5" name="object 5"/>
            <p:cNvSpPr/>
            <p:nvPr/>
          </p:nvSpPr>
          <p:spPr>
            <a:xfrm>
              <a:off x="7491983" y="1126236"/>
              <a:ext cx="1161287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6961" y="2568702"/>
              <a:ext cx="387350" cy="398145"/>
            </a:xfrm>
            <a:custGeom>
              <a:avLst/>
              <a:gdLst/>
              <a:ahLst/>
              <a:cxnLst/>
              <a:rect l="l" t="t" r="r" b="b"/>
              <a:pathLst>
                <a:path w="387350" h="398144">
                  <a:moveTo>
                    <a:pt x="193548" y="0"/>
                  </a:moveTo>
                  <a:lnTo>
                    <a:pt x="149156" y="5251"/>
                  </a:lnTo>
                  <a:lnTo>
                    <a:pt x="108412" y="20211"/>
                  </a:lnTo>
                  <a:lnTo>
                    <a:pt x="72476" y="43687"/>
                  </a:lnTo>
                  <a:lnTo>
                    <a:pt x="42507" y="74484"/>
                  </a:lnTo>
                  <a:lnTo>
                    <a:pt x="19665" y="111411"/>
                  </a:lnTo>
                  <a:lnTo>
                    <a:pt x="5109" y="153275"/>
                  </a:lnTo>
                  <a:lnTo>
                    <a:pt x="0" y="198882"/>
                  </a:lnTo>
                  <a:lnTo>
                    <a:pt x="5109" y="244488"/>
                  </a:lnTo>
                  <a:lnTo>
                    <a:pt x="19665" y="286352"/>
                  </a:lnTo>
                  <a:lnTo>
                    <a:pt x="42507" y="323279"/>
                  </a:lnTo>
                  <a:lnTo>
                    <a:pt x="72476" y="354076"/>
                  </a:lnTo>
                  <a:lnTo>
                    <a:pt x="108412" y="377552"/>
                  </a:lnTo>
                  <a:lnTo>
                    <a:pt x="149156" y="392512"/>
                  </a:lnTo>
                  <a:lnTo>
                    <a:pt x="193548" y="397763"/>
                  </a:lnTo>
                  <a:lnTo>
                    <a:pt x="237939" y="392512"/>
                  </a:lnTo>
                  <a:lnTo>
                    <a:pt x="278683" y="377552"/>
                  </a:lnTo>
                  <a:lnTo>
                    <a:pt x="314619" y="354076"/>
                  </a:lnTo>
                  <a:lnTo>
                    <a:pt x="344588" y="323279"/>
                  </a:lnTo>
                  <a:lnTo>
                    <a:pt x="367430" y="286352"/>
                  </a:lnTo>
                  <a:lnTo>
                    <a:pt x="381986" y="244488"/>
                  </a:lnTo>
                  <a:lnTo>
                    <a:pt x="387096" y="198882"/>
                  </a:lnTo>
                  <a:lnTo>
                    <a:pt x="381986" y="153275"/>
                  </a:lnTo>
                  <a:lnTo>
                    <a:pt x="367430" y="111411"/>
                  </a:lnTo>
                  <a:lnTo>
                    <a:pt x="344588" y="74484"/>
                  </a:lnTo>
                  <a:lnTo>
                    <a:pt x="314619" y="43687"/>
                  </a:lnTo>
                  <a:lnTo>
                    <a:pt x="278683" y="20211"/>
                  </a:lnTo>
                  <a:lnTo>
                    <a:pt x="237939" y="5251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B3B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961" y="2568702"/>
              <a:ext cx="387350" cy="398145"/>
            </a:xfrm>
            <a:custGeom>
              <a:avLst/>
              <a:gdLst/>
              <a:ahLst/>
              <a:cxnLst/>
              <a:rect l="l" t="t" r="r" b="b"/>
              <a:pathLst>
                <a:path w="387350" h="398144">
                  <a:moveTo>
                    <a:pt x="0" y="198882"/>
                  </a:moveTo>
                  <a:lnTo>
                    <a:pt x="5109" y="153275"/>
                  </a:lnTo>
                  <a:lnTo>
                    <a:pt x="19665" y="111411"/>
                  </a:lnTo>
                  <a:lnTo>
                    <a:pt x="42507" y="74484"/>
                  </a:lnTo>
                  <a:lnTo>
                    <a:pt x="72476" y="43687"/>
                  </a:lnTo>
                  <a:lnTo>
                    <a:pt x="108412" y="20211"/>
                  </a:lnTo>
                  <a:lnTo>
                    <a:pt x="149156" y="5251"/>
                  </a:lnTo>
                  <a:lnTo>
                    <a:pt x="193548" y="0"/>
                  </a:lnTo>
                  <a:lnTo>
                    <a:pt x="237939" y="5251"/>
                  </a:lnTo>
                  <a:lnTo>
                    <a:pt x="278683" y="20211"/>
                  </a:lnTo>
                  <a:lnTo>
                    <a:pt x="314619" y="43687"/>
                  </a:lnTo>
                  <a:lnTo>
                    <a:pt x="344588" y="74484"/>
                  </a:lnTo>
                  <a:lnTo>
                    <a:pt x="367430" y="111411"/>
                  </a:lnTo>
                  <a:lnTo>
                    <a:pt x="381986" y="153275"/>
                  </a:lnTo>
                  <a:lnTo>
                    <a:pt x="387096" y="198882"/>
                  </a:lnTo>
                  <a:lnTo>
                    <a:pt x="381986" y="244488"/>
                  </a:lnTo>
                  <a:lnTo>
                    <a:pt x="367430" y="286352"/>
                  </a:lnTo>
                  <a:lnTo>
                    <a:pt x="344588" y="323279"/>
                  </a:lnTo>
                  <a:lnTo>
                    <a:pt x="314619" y="354076"/>
                  </a:lnTo>
                  <a:lnTo>
                    <a:pt x="278683" y="377552"/>
                  </a:lnTo>
                  <a:lnTo>
                    <a:pt x="237939" y="392512"/>
                  </a:lnTo>
                  <a:lnTo>
                    <a:pt x="193548" y="397763"/>
                  </a:lnTo>
                  <a:lnTo>
                    <a:pt x="149156" y="392512"/>
                  </a:lnTo>
                  <a:lnTo>
                    <a:pt x="108412" y="377552"/>
                  </a:lnTo>
                  <a:lnTo>
                    <a:pt x="72476" y="354076"/>
                  </a:lnTo>
                  <a:lnTo>
                    <a:pt x="42507" y="323279"/>
                  </a:lnTo>
                  <a:lnTo>
                    <a:pt x="19665" y="286352"/>
                  </a:lnTo>
                  <a:lnTo>
                    <a:pt x="5109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92174" y="2074290"/>
            <a:ext cx="582422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Copmlete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binary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tree: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null değeri dolu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olursa</a:t>
            </a:r>
            <a:endParaRPr sz="2400">
              <a:latin typeface="Calibri"/>
              <a:cs typeface="Calibri"/>
            </a:endParaRPr>
          </a:p>
          <a:p>
            <a:pPr marR="38100" algn="ctr">
              <a:lnSpc>
                <a:spcPct val="100000"/>
              </a:lnSpc>
              <a:spcBef>
                <a:spcPts val="1720"/>
              </a:spcBef>
            </a:pPr>
            <a:r>
              <a:rPr sz="1200" b="1" dirty="0"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3432" y="3080004"/>
            <a:ext cx="426720" cy="436245"/>
            <a:chOff x="2313432" y="3080004"/>
            <a:chExt cx="426720" cy="436245"/>
          </a:xfrm>
        </p:grpSpPr>
        <p:sp>
          <p:nvSpPr>
            <p:cNvPr id="10" name="object 10"/>
            <p:cNvSpPr/>
            <p:nvPr/>
          </p:nvSpPr>
          <p:spPr>
            <a:xfrm>
              <a:off x="2332482" y="309905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3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19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2482" y="309905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19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3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28748" y="3188589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20867" y="3080004"/>
            <a:ext cx="426720" cy="436245"/>
            <a:chOff x="5420867" y="3080004"/>
            <a:chExt cx="426720" cy="436245"/>
          </a:xfrm>
        </p:grpSpPr>
        <p:sp>
          <p:nvSpPr>
            <p:cNvPr id="14" name="object 14"/>
            <p:cNvSpPr/>
            <p:nvPr/>
          </p:nvSpPr>
          <p:spPr>
            <a:xfrm>
              <a:off x="5439917" y="309905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3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20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39917" y="309905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20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3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36184" y="3188589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36191" y="3608832"/>
            <a:ext cx="426720" cy="436245"/>
            <a:chOff x="1536191" y="3608832"/>
            <a:chExt cx="426720" cy="436245"/>
          </a:xfrm>
        </p:grpSpPr>
        <p:sp>
          <p:nvSpPr>
            <p:cNvPr id="18" name="object 18"/>
            <p:cNvSpPr/>
            <p:nvPr/>
          </p:nvSpPr>
          <p:spPr>
            <a:xfrm>
              <a:off x="1555241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194309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09" y="397764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20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0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5241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09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20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09" y="397764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93291" y="37183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90672" y="3608832"/>
            <a:ext cx="426720" cy="436245"/>
            <a:chOff x="3090672" y="3608832"/>
            <a:chExt cx="426720" cy="436245"/>
          </a:xfrm>
        </p:grpSpPr>
        <p:sp>
          <p:nvSpPr>
            <p:cNvPr id="22" name="object 22"/>
            <p:cNvSpPr/>
            <p:nvPr/>
          </p:nvSpPr>
          <p:spPr>
            <a:xfrm>
              <a:off x="3109722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4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19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9722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19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4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46882" y="37183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43628" y="3608832"/>
            <a:ext cx="426720" cy="436245"/>
            <a:chOff x="4643628" y="3608832"/>
            <a:chExt cx="426720" cy="436245"/>
          </a:xfrm>
        </p:grpSpPr>
        <p:sp>
          <p:nvSpPr>
            <p:cNvPr id="26" name="object 26"/>
            <p:cNvSpPr/>
            <p:nvPr/>
          </p:nvSpPr>
          <p:spPr>
            <a:xfrm>
              <a:off x="4662678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4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20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62678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20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4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00727" y="37183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96584" y="3608832"/>
            <a:ext cx="426720" cy="436245"/>
            <a:chOff x="6196584" y="3608832"/>
            <a:chExt cx="426720" cy="436245"/>
          </a:xfrm>
        </p:grpSpPr>
        <p:sp>
          <p:nvSpPr>
            <p:cNvPr id="30" name="object 30"/>
            <p:cNvSpPr/>
            <p:nvPr/>
          </p:nvSpPr>
          <p:spPr>
            <a:xfrm>
              <a:off x="6215634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4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19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5634" y="3627882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20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19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4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54317" y="371830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49096" y="4139184"/>
            <a:ext cx="425450" cy="436245"/>
            <a:chOff x="1149096" y="4139184"/>
            <a:chExt cx="425450" cy="436245"/>
          </a:xfrm>
        </p:grpSpPr>
        <p:sp>
          <p:nvSpPr>
            <p:cNvPr id="34" name="object 34"/>
            <p:cNvSpPr/>
            <p:nvPr/>
          </p:nvSpPr>
          <p:spPr>
            <a:xfrm>
              <a:off x="1168146" y="4158234"/>
              <a:ext cx="387350" cy="398145"/>
            </a:xfrm>
            <a:custGeom>
              <a:avLst/>
              <a:gdLst/>
              <a:ahLst/>
              <a:cxnLst/>
              <a:rect l="l" t="t" r="r" b="b"/>
              <a:pathLst>
                <a:path w="387350" h="398145">
                  <a:moveTo>
                    <a:pt x="193547" y="0"/>
                  </a:moveTo>
                  <a:lnTo>
                    <a:pt x="149168" y="5251"/>
                  </a:lnTo>
                  <a:lnTo>
                    <a:pt x="108429" y="20211"/>
                  </a:lnTo>
                  <a:lnTo>
                    <a:pt x="72492" y="43687"/>
                  </a:lnTo>
                  <a:lnTo>
                    <a:pt x="42519" y="74484"/>
                  </a:lnTo>
                  <a:lnTo>
                    <a:pt x="19672" y="111411"/>
                  </a:lnTo>
                  <a:lnTo>
                    <a:pt x="5111" y="153275"/>
                  </a:lnTo>
                  <a:lnTo>
                    <a:pt x="0" y="198882"/>
                  </a:lnTo>
                  <a:lnTo>
                    <a:pt x="5111" y="244488"/>
                  </a:lnTo>
                  <a:lnTo>
                    <a:pt x="19672" y="286352"/>
                  </a:lnTo>
                  <a:lnTo>
                    <a:pt x="42519" y="323279"/>
                  </a:lnTo>
                  <a:lnTo>
                    <a:pt x="72492" y="354076"/>
                  </a:lnTo>
                  <a:lnTo>
                    <a:pt x="108429" y="377552"/>
                  </a:lnTo>
                  <a:lnTo>
                    <a:pt x="149168" y="392512"/>
                  </a:lnTo>
                  <a:lnTo>
                    <a:pt x="193547" y="397764"/>
                  </a:lnTo>
                  <a:lnTo>
                    <a:pt x="237939" y="392512"/>
                  </a:lnTo>
                  <a:lnTo>
                    <a:pt x="278683" y="377552"/>
                  </a:lnTo>
                  <a:lnTo>
                    <a:pt x="314619" y="354076"/>
                  </a:lnTo>
                  <a:lnTo>
                    <a:pt x="344588" y="323279"/>
                  </a:lnTo>
                  <a:lnTo>
                    <a:pt x="367430" y="286352"/>
                  </a:lnTo>
                  <a:lnTo>
                    <a:pt x="381986" y="244488"/>
                  </a:lnTo>
                  <a:lnTo>
                    <a:pt x="387095" y="198882"/>
                  </a:lnTo>
                  <a:lnTo>
                    <a:pt x="381986" y="153275"/>
                  </a:lnTo>
                  <a:lnTo>
                    <a:pt x="367430" y="111411"/>
                  </a:lnTo>
                  <a:lnTo>
                    <a:pt x="344588" y="74484"/>
                  </a:lnTo>
                  <a:lnTo>
                    <a:pt x="314619" y="43687"/>
                  </a:lnTo>
                  <a:lnTo>
                    <a:pt x="278683" y="20211"/>
                  </a:lnTo>
                  <a:lnTo>
                    <a:pt x="237939" y="5251"/>
                  </a:lnTo>
                  <a:lnTo>
                    <a:pt x="193547" y="0"/>
                  </a:lnTo>
                  <a:close/>
                </a:path>
              </a:pathLst>
            </a:custGeom>
            <a:solidFill>
              <a:srgbClr val="DB1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68146" y="4158234"/>
              <a:ext cx="387350" cy="398145"/>
            </a:xfrm>
            <a:custGeom>
              <a:avLst/>
              <a:gdLst/>
              <a:ahLst/>
              <a:cxnLst/>
              <a:rect l="l" t="t" r="r" b="b"/>
              <a:pathLst>
                <a:path w="387350" h="398145">
                  <a:moveTo>
                    <a:pt x="0" y="198882"/>
                  </a:moveTo>
                  <a:lnTo>
                    <a:pt x="5111" y="153275"/>
                  </a:lnTo>
                  <a:lnTo>
                    <a:pt x="19672" y="111411"/>
                  </a:lnTo>
                  <a:lnTo>
                    <a:pt x="42519" y="74484"/>
                  </a:lnTo>
                  <a:lnTo>
                    <a:pt x="72492" y="43687"/>
                  </a:lnTo>
                  <a:lnTo>
                    <a:pt x="108429" y="20211"/>
                  </a:lnTo>
                  <a:lnTo>
                    <a:pt x="149168" y="5251"/>
                  </a:lnTo>
                  <a:lnTo>
                    <a:pt x="193547" y="0"/>
                  </a:lnTo>
                  <a:lnTo>
                    <a:pt x="237939" y="5251"/>
                  </a:lnTo>
                  <a:lnTo>
                    <a:pt x="278683" y="20211"/>
                  </a:lnTo>
                  <a:lnTo>
                    <a:pt x="314619" y="43687"/>
                  </a:lnTo>
                  <a:lnTo>
                    <a:pt x="344588" y="74484"/>
                  </a:lnTo>
                  <a:lnTo>
                    <a:pt x="367430" y="111411"/>
                  </a:lnTo>
                  <a:lnTo>
                    <a:pt x="381986" y="153275"/>
                  </a:lnTo>
                  <a:lnTo>
                    <a:pt x="387095" y="198882"/>
                  </a:lnTo>
                  <a:lnTo>
                    <a:pt x="381986" y="244488"/>
                  </a:lnTo>
                  <a:lnTo>
                    <a:pt x="367430" y="286352"/>
                  </a:lnTo>
                  <a:lnTo>
                    <a:pt x="344588" y="323279"/>
                  </a:lnTo>
                  <a:lnTo>
                    <a:pt x="314619" y="354076"/>
                  </a:lnTo>
                  <a:lnTo>
                    <a:pt x="278683" y="377552"/>
                  </a:lnTo>
                  <a:lnTo>
                    <a:pt x="237939" y="392512"/>
                  </a:lnTo>
                  <a:lnTo>
                    <a:pt x="193547" y="397764"/>
                  </a:lnTo>
                  <a:lnTo>
                    <a:pt x="149168" y="392512"/>
                  </a:lnTo>
                  <a:lnTo>
                    <a:pt x="108429" y="377552"/>
                  </a:lnTo>
                  <a:lnTo>
                    <a:pt x="72492" y="354076"/>
                  </a:lnTo>
                  <a:lnTo>
                    <a:pt x="42519" y="323279"/>
                  </a:lnTo>
                  <a:lnTo>
                    <a:pt x="19672" y="286352"/>
                  </a:lnTo>
                  <a:lnTo>
                    <a:pt x="511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04671" y="424815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24811" y="4139184"/>
            <a:ext cx="426720" cy="436245"/>
            <a:chOff x="1924811" y="4139184"/>
            <a:chExt cx="426720" cy="436245"/>
          </a:xfrm>
        </p:grpSpPr>
        <p:sp>
          <p:nvSpPr>
            <p:cNvPr id="38" name="object 38"/>
            <p:cNvSpPr/>
            <p:nvPr/>
          </p:nvSpPr>
          <p:spPr>
            <a:xfrm>
              <a:off x="1943861" y="415823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4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19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DB1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43861" y="415823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19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4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81529" y="424815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702051" y="4139184"/>
            <a:ext cx="426720" cy="436245"/>
            <a:chOff x="2702051" y="4139184"/>
            <a:chExt cx="426720" cy="436245"/>
          </a:xfrm>
        </p:grpSpPr>
        <p:sp>
          <p:nvSpPr>
            <p:cNvPr id="42" name="object 42"/>
            <p:cNvSpPr/>
            <p:nvPr/>
          </p:nvSpPr>
          <p:spPr>
            <a:xfrm>
              <a:off x="2721101" y="415823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194310" y="0"/>
                  </a:moveTo>
                  <a:lnTo>
                    <a:pt x="149756" y="5251"/>
                  </a:lnTo>
                  <a:lnTo>
                    <a:pt x="108857" y="20211"/>
                  </a:lnTo>
                  <a:lnTo>
                    <a:pt x="72778" y="43687"/>
                  </a:lnTo>
                  <a:lnTo>
                    <a:pt x="42687" y="74484"/>
                  </a:lnTo>
                  <a:lnTo>
                    <a:pt x="19749" y="111411"/>
                  </a:lnTo>
                  <a:lnTo>
                    <a:pt x="5131" y="153275"/>
                  </a:lnTo>
                  <a:lnTo>
                    <a:pt x="0" y="198882"/>
                  </a:lnTo>
                  <a:lnTo>
                    <a:pt x="5131" y="244488"/>
                  </a:lnTo>
                  <a:lnTo>
                    <a:pt x="19749" y="286352"/>
                  </a:lnTo>
                  <a:lnTo>
                    <a:pt x="42687" y="323279"/>
                  </a:lnTo>
                  <a:lnTo>
                    <a:pt x="72778" y="354076"/>
                  </a:lnTo>
                  <a:lnTo>
                    <a:pt x="108857" y="377552"/>
                  </a:lnTo>
                  <a:lnTo>
                    <a:pt x="149756" y="392512"/>
                  </a:lnTo>
                  <a:lnTo>
                    <a:pt x="194310" y="397764"/>
                  </a:lnTo>
                  <a:lnTo>
                    <a:pt x="238863" y="392512"/>
                  </a:lnTo>
                  <a:lnTo>
                    <a:pt x="279762" y="377552"/>
                  </a:lnTo>
                  <a:lnTo>
                    <a:pt x="315841" y="354076"/>
                  </a:lnTo>
                  <a:lnTo>
                    <a:pt x="345932" y="323279"/>
                  </a:lnTo>
                  <a:lnTo>
                    <a:pt x="368870" y="286352"/>
                  </a:lnTo>
                  <a:lnTo>
                    <a:pt x="383488" y="244488"/>
                  </a:lnTo>
                  <a:lnTo>
                    <a:pt x="388620" y="198882"/>
                  </a:lnTo>
                  <a:lnTo>
                    <a:pt x="383488" y="153275"/>
                  </a:lnTo>
                  <a:lnTo>
                    <a:pt x="368870" y="111411"/>
                  </a:lnTo>
                  <a:lnTo>
                    <a:pt x="345932" y="74484"/>
                  </a:lnTo>
                  <a:lnTo>
                    <a:pt x="315841" y="43687"/>
                  </a:lnTo>
                  <a:lnTo>
                    <a:pt x="279762" y="20211"/>
                  </a:lnTo>
                  <a:lnTo>
                    <a:pt x="238863" y="5251"/>
                  </a:lnTo>
                  <a:lnTo>
                    <a:pt x="194310" y="0"/>
                  </a:lnTo>
                  <a:close/>
                </a:path>
              </a:pathLst>
            </a:custGeom>
            <a:solidFill>
              <a:srgbClr val="DB1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21101" y="4158234"/>
              <a:ext cx="388620" cy="398145"/>
            </a:xfrm>
            <a:custGeom>
              <a:avLst/>
              <a:gdLst/>
              <a:ahLst/>
              <a:cxnLst/>
              <a:rect l="l" t="t" r="r" b="b"/>
              <a:pathLst>
                <a:path w="388619" h="398145">
                  <a:moveTo>
                    <a:pt x="0" y="198882"/>
                  </a:moveTo>
                  <a:lnTo>
                    <a:pt x="5131" y="153275"/>
                  </a:lnTo>
                  <a:lnTo>
                    <a:pt x="19749" y="111411"/>
                  </a:lnTo>
                  <a:lnTo>
                    <a:pt x="42687" y="74484"/>
                  </a:lnTo>
                  <a:lnTo>
                    <a:pt x="72778" y="43687"/>
                  </a:lnTo>
                  <a:lnTo>
                    <a:pt x="108857" y="20211"/>
                  </a:lnTo>
                  <a:lnTo>
                    <a:pt x="149756" y="5251"/>
                  </a:lnTo>
                  <a:lnTo>
                    <a:pt x="194310" y="0"/>
                  </a:lnTo>
                  <a:lnTo>
                    <a:pt x="238863" y="5251"/>
                  </a:lnTo>
                  <a:lnTo>
                    <a:pt x="279762" y="20211"/>
                  </a:lnTo>
                  <a:lnTo>
                    <a:pt x="315841" y="43687"/>
                  </a:lnTo>
                  <a:lnTo>
                    <a:pt x="345932" y="74484"/>
                  </a:lnTo>
                  <a:lnTo>
                    <a:pt x="368870" y="111411"/>
                  </a:lnTo>
                  <a:lnTo>
                    <a:pt x="383488" y="153275"/>
                  </a:lnTo>
                  <a:lnTo>
                    <a:pt x="388620" y="198882"/>
                  </a:lnTo>
                  <a:lnTo>
                    <a:pt x="383488" y="244488"/>
                  </a:lnTo>
                  <a:lnTo>
                    <a:pt x="368870" y="286352"/>
                  </a:lnTo>
                  <a:lnTo>
                    <a:pt x="345932" y="323279"/>
                  </a:lnTo>
                  <a:lnTo>
                    <a:pt x="315841" y="354076"/>
                  </a:lnTo>
                  <a:lnTo>
                    <a:pt x="279762" y="377552"/>
                  </a:lnTo>
                  <a:lnTo>
                    <a:pt x="238863" y="392512"/>
                  </a:lnTo>
                  <a:lnTo>
                    <a:pt x="194310" y="397764"/>
                  </a:lnTo>
                  <a:lnTo>
                    <a:pt x="149756" y="392512"/>
                  </a:lnTo>
                  <a:lnTo>
                    <a:pt x="108857" y="377552"/>
                  </a:lnTo>
                  <a:lnTo>
                    <a:pt x="72778" y="354076"/>
                  </a:lnTo>
                  <a:lnTo>
                    <a:pt x="42687" y="323279"/>
                  </a:lnTo>
                  <a:lnTo>
                    <a:pt x="19749" y="286352"/>
                  </a:lnTo>
                  <a:lnTo>
                    <a:pt x="5131" y="244488"/>
                  </a:lnTo>
                  <a:lnTo>
                    <a:pt x="0" y="198882"/>
                  </a:lnTo>
                  <a:close/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858516" y="424815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79803" y="2784348"/>
            <a:ext cx="7173595" cy="2315210"/>
            <a:chOff x="1479803" y="2784348"/>
            <a:chExt cx="7173595" cy="2315210"/>
          </a:xfrm>
        </p:grpSpPr>
        <p:sp>
          <p:nvSpPr>
            <p:cNvPr id="46" name="object 46"/>
            <p:cNvSpPr/>
            <p:nvPr/>
          </p:nvSpPr>
          <p:spPr>
            <a:xfrm>
              <a:off x="1498853" y="2925318"/>
              <a:ext cx="4773930" cy="1274445"/>
            </a:xfrm>
            <a:custGeom>
              <a:avLst/>
              <a:gdLst/>
              <a:ahLst/>
              <a:cxnLst/>
              <a:rect l="l" t="t" r="r" b="b"/>
              <a:pathLst>
                <a:path w="4773930" h="1274445">
                  <a:moveTo>
                    <a:pt x="2444242" y="0"/>
                  </a:moveTo>
                  <a:lnTo>
                    <a:pt x="1165860" y="215137"/>
                  </a:lnTo>
                </a:path>
                <a:path w="4773930" h="1274445">
                  <a:moveTo>
                    <a:pt x="890270" y="528828"/>
                  </a:moveTo>
                  <a:lnTo>
                    <a:pt x="388620" y="743966"/>
                  </a:lnTo>
                </a:path>
                <a:path w="4773930" h="1274445">
                  <a:moveTo>
                    <a:pt x="113284" y="1059180"/>
                  </a:moveTo>
                  <a:lnTo>
                    <a:pt x="0" y="1274318"/>
                  </a:lnTo>
                </a:path>
                <a:path w="4773930" h="1274445">
                  <a:moveTo>
                    <a:pt x="388620" y="1059180"/>
                  </a:moveTo>
                  <a:lnTo>
                    <a:pt x="501903" y="1274318"/>
                  </a:lnTo>
                </a:path>
                <a:path w="4773930" h="1274445">
                  <a:moveTo>
                    <a:pt x="1165860" y="528828"/>
                  </a:moveTo>
                  <a:lnTo>
                    <a:pt x="1667510" y="743966"/>
                  </a:lnTo>
                </a:path>
                <a:path w="4773930" h="1274445">
                  <a:moveTo>
                    <a:pt x="1667764" y="1059180"/>
                  </a:moveTo>
                  <a:lnTo>
                    <a:pt x="1554480" y="1274318"/>
                  </a:lnTo>
                </a:path>
                <a:path w="4773930" h="1274445">
                  <a:moveTo>
                    <a:pt x="2718816" y="0"/>
                  </a:moveTo>
                  <a:lnTo>
                    <a:pt x="3997198" y="215137"/>
                  </a:lnTo>
                </a:path>
                <a:path w="4773930" h="1274445">
                  <a:moveTo>
                    <a:pt x="4271772" y="528828"/>
                  </a:moveTo>
                  <a:lnTo>
                    <a:pt x="4773422" y="743966"/>
                  </a:lnTo>
                </a:path>
                <a:path w="4773930" h="1274445">
                  <a:moveTo>
                    <a:pt x="3496056" y="743966"/>
                  </a:moveTo>
                  <a:lnTo>
                    <a:pt x="3997706" y="528828"/>
                  </a:lnTo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64813" y="4214622"/>
              <a:ext cx="276225" cy="283845"/>
            </a:xfrm>
            <a:custGeom>
              <a:avLst/>
              <a:gdLst/>
              <a:ahLst/>
              <a:cxnLst/>
              <a:rect l="l" t="t" r="r" b="b"/>
              <a:pathLst>
                <a:path w="276225" h="283845">
                  <a:moveTo>
                    <a:pt x="137922" y="0"/>
                  </a:moveTo>
                  <a:lnTo>
                    <a:pt x="94317" y="7229"/>
                  </a:lnTo>
                  <a:lnTo>
                    <a:pt x="56455" y="27358"/>
                  </a:lnTo>
                  <a:lnTo>
                    <a:pt x="26602" y="58046"/>
                  </a:lnTo>
                  <a:lnTo>
                    <a:pt x="7028" y="96950"/>
                  </a:lnTo>
                  <a:lnTo>
                    <a:pt x="0" y="141731"/>
                  </a:lnTo>
                  <a:lnTo>
                    <a:pt x="7028" y="186513"/>
                  </a:lnTo>
                  <a:lnTo>
                    <a:pt x="26602" y="225417"/>
                  </a:lnTo>
                  <a:lnTo>
                    <a:pt x="56455" y="256105"/>
                  </a:lnTo>
                  <a:lnTo>
                    <a:pt x="94317" y="276234"/>
                  </a:lnTo>
                  <a:lnTo>
                    <a:pt x="137922" y="283463"/>
                  </a:lnTo>
                  <a:lnTo>
                    <a:pt x="181526" y="276234"/>
                  </a:lnTo>
                  <a:lnTo>
                    <a:pt x="219388" y="256105"/>
                  </a:lnTo>
                  <a:lnTo>
                    <a:pt x="249241" y="225417"/>
                  </a:lnTo>
                  <a:lnTo>
                    <a:pt x="268815" y="186513"/>
                  </a:lnTo>
                  <a:lnTo>
                    <a:pt x="275844" y="141731"/>
                  </a:lnTo>
                  <a:lnTo>
                    <a:pt x="268815" y="96950"/>
                  </a:lnTo>
                  <a:lnTo>
                    <a:pt x="249241" y="58046"/>
                  </a:lnTo>
                  <a:lnTo>
                    <a:pt x="219388" y="27358"/>
                  </a:lnTo>
                  <a:lnTo>
                    <a:pt x="181526" y="7229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64813" y="4214622"/>
              <a:ext cx="276225" cy="283845"/>
            </a:xfrm>
            <a:custGeom>
              <a:avLst/>
              <a:gdLst/>
              <a:ahLst/>
              <a:cxnLst/>
              <a:rect l="l" t="t" r="r" b="b"/>
              <a:pathLst>
                <a:path w="276225" h="283845">
                  <a:moveTo>
                    <a:pt x="0" y="141731"/>
                  </a:moveTo>
                  <a:lnTo>
                    <a:pt x="7028" y="96950"/>
                  </a:lnTo>
                  <a:lnTo>
                    <a:pt x="26602" y="58046"/>
                  </a:lnTo>
                  <a:lnTo>
                    <a:pt x="56455" y="27358"/>
                  </a:lnTo>
                  <a:lnTo>
                    <a:pt x="94317" y="7229"/>
                  </a:lnTo>
                  <a:lnTo>
                    <a:pt x="137922" y="0"/>
                  </a:lnTo>
                  <a:lnTo>
                    <a:pt x="181526" y="7229"/>
                  </a:lnTo>
                  <a:lnTo>
                    <a:pt x="219388" y="27358"/>
                  </a:lnTo>
                  <a:lnTo>
                    <a:pt x="249241" y="58046"/>
                  </a:lnTo>
                  <a:lnTo>
                    <a:pt x="268815" y="96950"/>
                  </a:lnTo>
                  <a:lnTo>
                    <a:pt x="275844" y="141731"/>
                  </a:lnTo>
                  <a:lnTo>
                    <a:pt x="268815" y="186513"/>
                  </a:lnTo>
                  <a:lnTo>
                    <a:pt x="249241" y="225417"/>
                  </a:lnTo>
                  <a:lnTo>
                    <a:pt x="219388" y="256105"/>
                  </a:lnTo>
                  <a:lnTo>
                    <a:pt x="181526" y="276234"/>
                  </a:lnTo>
                  <a:lnTo>
                    <a:pt x="137922" y="283463"/>
                  </a:lnTo>
                  <a:lnTo>
                    <a:pt x="94317" y="276234"/>
                  </a:lnTo>
                  <a:lnTo>
                    <a:pt x="56455" y="256105"/>
                  </a:lnTo>
                  <a:lnTo>
                    <a:pt x="26602" y="225417"/>
                  </a:lnTo>
                  <a:lnTo>
                    <a:pt x="7028" y="186513"/>
                  </a:lnTo>
                  <a:lnTo>
                    <a:pt x="0" y="1417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40430" y="3967734"/>
              <a:ext cx="162560" cy="247650"/>
            </a:xfrm>
            <a:custGeom>
              <a:avLst/>
              <a:gdLst/>
              <a:ahLst/>
              <a:cxnLst/>
              <a:rect l="l" t="t" r="r" b="b"/>
              <a:pathLst>
                <a:path w="162560" h="247650">
                  <a:moveTo>
                    <a:pt x="0" y="0"/>
                  </a:moveTo>
                  <a:lnTo>
                    <a:pt x="162052" y="247269"/>
                  </a:lnTo>
                </a:path>
              </a:pathLst>
            </a:custGeom>
            <a:ln w="38100">
              <a:solidFill>
                <a:srgbClr val="A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93819" y="4733544"/>
              <a:ext cx="169545" cy="358140"/>
            </a:xfrm>
            <a:custGeom>
              <a:avLst/>
              <a:gdLst/>
              <a:ahLst/>
              <a:cxnLst/>
              <a:rect l="l" t="t" r="r" b="b"/>
              <a:pathLst>
                <a:path w="169545" h="358139">
                  <a:moveTo>
                    <a:pt x="126872" y="0"/>
                  </a:moveTo>
                  <a:lnTo>
                    <a:pt x="42290" y="0"/>
                  </a:lnTo>
                  <a:lnTo>
                    <a:pt x="42290" y="273557"/>
                  </a:lnTo>
                  <a:lnTo>
                    <a:pt x="0" y="273557"/>
                  </a:lnTo>
                  <a:lnTo>
                    <a:pt x="84581" y="358139"/>
                  </a:lnTo>
                  <a:lnTo>
                    <a:pt x="169163" y="273557"/>
                  </a:lnTo>
                  <a:lnTo>
                    <a:pt x="126872" y="273557"/>
                  </a:lnTo>
                  <a:lnTo>
                    <a:pt x="12687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93819" y="4733544"/>
              <a:ext cx="169545" cy="358140"/>
            </a:xfrm>
            <a:custGeom>
              <a:avLst/>
              <a:gdLst/>
              <a:ahLst/>
              <a:cxnLst/>
              <a:rect l="l" t="t" r="r" b="b"/>
              <a:pathLst>
                <a:path w="169545" h="358139">
                  <a:moveTo>
                    <a:pt x="0" y="273557"/>
                  </a:moveTo>
                  <a:lnTo>
                    <a:pt x="42290" y="273557"/>
                  </a:lnTo>
                  <a:lnTo>
                    <a:pt x="42290" y="0"/>
                  </a:lnTo>
                  <a:lnTo>
                    <a:pt x="126872" y="0"/>
                  </a:lnTo>
                  <a:lnTo>
                    <a:pt x="126872" y="273557"/>
                  </a:lnTo>
                  <a:lnTo>
                    <a:pt x="169163" y="273557"/>
                  </a:lnTo>
                  <a:lnTo>
                    <a:pt x="84581" y="358139"/>
                  </a:lnTo>
                  <a:lnTo>
                    <a:pt x="0" y="273557"/>
                  </a:lnTo>
                  <a:close/>
                </a:path>
              </a:pathLst>
            </a:custGeom>
            <a:ln w="1524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44639" y="2784348"/>
              <a:ext cx="2008631" cy="20025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048125" y="4160011"/>
            <a:ext cx="380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spc="-5" dirty="0">
                <a:latin typeface="Arial"/>
                <a:cs typeface="Arial"/>
              </a:rPr>
              <a:t>ll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162050" y="5294376"/>
          <a:ext cx="6096000" cy="742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714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3B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1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1D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1D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547217" y="6121095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Seviye: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74188" y="612109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12818" y="612109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05194" y="612109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40709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</a:t>
            </a:r>
            <a:r>
              <a:rPr sz="3200" spc="-45" dirty="0"/>
              <a:t> </a:t>
            </a:r>
            <a:r>
              <a:rPr sz="3200" spc="-10" dirty="0"/>
              <a:t>sıralama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1926300"/>
            <a:ext cx="6888480" cy="43300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Genelde </a:t>
            </a:r>
            <a:r>
              <a:rPr sz="2400" spc="-5" dirty="0">
                <a:latin typeface="Calibri"/>
                <a:cs typeface="Calibri"/>
              </a:rPr>
              <a:t>şanslı olmak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Ortadaki </a:t>
            </a:r>
            <a:r>
              <a:rPr sz="2200" spc="-5" dirty="0">
                <a:latin typeface="Calibri"/>
                <a:cs typeface="Calibri"/>
              </a:rPr>
              <a:t>elamanın </a:t>
            </a:r>
            <a:r>
              <a:rPr sz="2200" spc="-10" dirty="0">
                <a:latin typeface="Calibri"/>
                <a:cs typeface="Calibri"/>
              </a:rPr>
              <a:t>yakınından (n/2) bölme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yapılır</a:t>
            </a:r>
            <a:endParaRPr sz="2200">
              <a:latin typeface="Calibri"/>
              <a:cs typeface="Calibri"/>
            </a:endParaRPr>
          </a:p>
          <a:p>
            <a:pPr marL="582295" marR="181610" indent="-273050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Rastgele seçilen </a:t>
            </a:r>
            <a:r>
              <a:rPr sz="2200" spc="-5" dirty="0">
                <a:latin typeface="Calibri"/>
                <a:cs typeface="Calibri"/>
              </a:rPr>
              <a:t>bir elamana </a:t>
            </a:r>
            <a:r>
              <a:rPr sz="2200" spc="-15" dirty="0">
                <a:latin typeface="Calibri"/>
                <a:cs typeface="Calibri"/>
              </a:rPr>
              <a:t>göre </a:t>
            </a:r>
            <a:r>
              <a:rPr sz="2200" spc="-5" dirty="0">
                <a:latin typeface="Calibri"/>
                <a:cs typeface="Calibri"/>
              </a:rPr>
              <a:t>bölme </a:t>
            </a:r>
            <a:r>
              <a:rPr sz="2200" spc="-10" dirty="0">
                <a:latin typeface="Calibri"/>
                <a:cs typeface="Calibri"/>
              </a:rPr>
              <a:t>yapılır </a:t>
            </a:r>
            <a:r>
              <a:rPr sz="2200" spc="-15" dirty="0">
                <a:latin typeface="Calibri"/>
                <a:cs typeface="Calibri"/>
              </a:rPr>
              <a:t>(Pratik  </a:t>
            </a:r>
            <a:r>
              <a:rPr sz="2200" spc="-10" dirty="0">
                <a:latin typeface="Calibri"/>
                <a:cs typeface="Calibri"/>
              </a:rPr>
              <a:t>daha </a:t>
            </a:r>
            <a:r>
              <a:rPr sz="2200" spc="-5" dirty="0">
                <a:latin typeface="Calibri"/>
                <a:cs typeface="Calibri"/>
              </a:rPr>
              <a:t>iyi </a:t>
            </a:r>
            <a:r>
              <a:rPr sz="2200" spc="-30" dirty="0">
                <a:latin typeface="Calibri"/>
                <a:cs typeface="Calibri"/>
              </a:rPr>
              <a:t>çalışır.)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1146175" algn="l"/>
                <a:tab pos="2352675" algn="l"/>
                <a:tab pos="5276215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FİKİR:	</a:t>
            </a:r>
            <a:r>
              <a:rPr sz="2400" b="1" spc="-10" dirty="0">
                <a:latin typeface="Calibri"/>
                <a:cs typeface="Calibri"/>
              </a:rPr>
              <a:t>Rastgele	</a:t>
            </a:r>
            <a:r>
              <a:rPr sz="2400" b="1" spc="-5" dirty="0">
                <a:latin typeface="Calibri"/>
                <a:cs typeface="Calibri"/>
              </a:rPr>
              <a:t>bir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eleman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çevresinde	bölüntü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yap.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Çalışma </a:t>
            </a:r>
            <a:r>
              <a:rPr sz="2200" spc="-10" dirty="0">
                <a:latin typeface="Calibri"/>
                <a:cs typeface="Calibri"/>
              </a:rPr>
              <a:t>zamanı </a:t>
            </a:r>
            <a:r>
              <a:rPr sz="2200" spc="-5" dirty="0">
                <a:latin typeface="Calibri"/>
                <a:cs typeface="Calibri"/>
              </a:rPr>
              <a:t>girişin </a:t>
            </a:r>
            <a:r>
              <a:rPr sz="2200" spc="-10" dirty="0">
                <a:latin typeface="Calibri"/>
                <a:cs typeface="Calibri"/>
              </a:rPr>
              <a:t>sırasından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bağımsızdır.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Girişteki dağılım </a:t>
            </a:r>
            <a:r>
              <a:rPr sz="2200" spc="-15" dirty="0">
                <a:latin typeface="Calibri"/>
                <a:cs typeface="Calibri"/>
              </a:rPr>
              <a:t>konusunda </a:t>
            </a:r>
            <a:r>
              <a:rPr sz="2200" spc="-10" dirty="0">
                <a:latin typeface="Calibri"/>
                <a:cs typeface="Calibri"/>
              </a:rPr>
              <a:t>herhangi </a:t>
            </a:r>
            <a:r>
              <a:rPr sz="2200" spc="-5" dirty="0">
                <a:latin typeface="Calibri"/>
                <a:cs typeface="Calibri"/>
              </a:rPr>
              <a:t>bir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varsayıma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</a:pPr>
            <a:r>
              <a:rPr sz="2200" spc="-15" dirty="0">
                <a:latin typeface="Calibri"/>
                <a:cs typeface="Calibri"/>
              </a:rPr>
              <a:t>gerek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yoktur.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Hiçbir girdi </a:t>
            </a:r>
            <a:r>
              <a:rPr sz="2200" spc="-5" dirty="0">
                <a:latin typeface="Calibri"/>
                <a:cs typeface="Calibri"/>
              </a:rPr>
              <a:t>en </a:t>
            </a:r>
            <a:r>
              <a:rPr sz="2200" spc="-25" dirty="0">
                <a:latin typeface="Calibri"/>
                <a:cs typeface="Calibri"/>
              </a:rPr>
              <a:t>kötü </a:t>
            </a:r>
            <a:r>
              <a:rPr sz="2200" spc="-10" dirty="0">
                <a:latin typeface="Calibri"/>
                <a:cs typeface="Calibri"/>
              </a:rPr>
              <a:t>durum davranışına neden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olmaz.</a:t>
            </a:r>
            <a:endParaRPr sz="2200">
              <a:latin typeface="Calibri"/>
              <a:cs typeface="Calibri"/>
            </a:endParaRPr>
          </a:p>
          <a:p>
            <a:pPr marL="582295" marR="222250" indent="-273050">
              <a:lnSpc>
                <a:spcPct val="100000"/>
              </a:lnSpc>
              <a:spcBef>
                <a:spcPts val="5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En </a:t>
            </a:r>
            <a:r>
              <a:rPr sz="2200" spc="-25" dirty="0">
                <a:latin typeface="Calibri"/>
                <a:cs typeface="Calibri"/>
              </a:rPr>
              <a:t>kötü </a:t>
            </a:r>
            <a:r>
              <a:rPr sz="2200" spc="-10" dirty="0">
                <a:latin typeface="Calibri"/>
                <a:cs typeface="Calibri"/>
              </a:rPr>
              <a:t>durum </a:t>
            </a:r>
            <a:r>
              <a:rPr sz="2200" spc="-20" dirty="0">
                <a:latin typeface="Calibri"/>
                <a:cs typeface="Calibri"/>
              </a:rPr>
              <a:t>yalnızca </a:t>
            </a:r>
            <a:r>
              <a:rPr sz="2200" spc="-15" dirty="0">
                <a:latin typeface="Calibri"/>
                <a:cs typeface="Calibri"/>
              </a:rPr>
              <a:t>rasgele sayı üretecinin </a:t>
            </a:r>
            <a:r>
              <a:rPr sz="2200" spc="-5" dirty="0">
                <a:latin typeface="Calibri"/>
                <a:cs typeface="Calibri"/>
              </a:rPr>
              <a:t>çıkışına  </a:t>
            </a:r>
            <a:r>
              <a:rPr sz="2200" spc="-30" dirty="0">
                <a:latin typeface="Calibri"/>
                <a:cs typeface="Calibri"/>
              </a:rPr>
              <a:t>bağlıdır.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09511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(Randomized</a:t>
            </a:r>
            <a:r>
              <a:rPr sz="3200" spc="-60" dirty="0"/>
              <a:t> </a:t>
            </a:r>
            <a:r>
              <a:rPr sz="3200" spc="-5" dirty="0"/>
              <a:t>Quicksort)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1999868"/>
            <a:ext cx="6875780" cy="437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800" spc="5" dirty="0">
                <a:solidFill>
                  <a:srgbClr val="2F2F2F"/>
                </a:solidFill>
                <a:latin typeface="Calibri"/>
                <a:cs typeface="Calibri"/>
              </a:rPr>
              <a:t>Bütün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elemanların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farklı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olduğu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kabul</a:t>
            </a:r>
            <a:r>
              <a:rPr sz="2800" spc="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edilir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Rastgele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seçilen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elemanın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yakınından</a:t>
            </a:r>
            <a:r>
              <a:rPr sz="2800" spc="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bölünür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100" spc="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800" spc="5" dirty="0">
                <a:solidFill>
                  <a:srgbClr val="2F2F2F"/>
                </a:solidFill>
                <a:latin typeface="Calibri"/>
                <a:cs typeface="Calibri"/>
              </a:rPr>
              <a:t>Bütün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bölme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(1:n-1, 2:2-2,…,n-1:1)</a:t>
            </a:r>
            <a:r>
              <a:rPr sz="2800" spc="1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durumları</a:t>
            </a:r>
            <a:endParaRPr sz="28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</a:pPr>
            <a:r>
              <a:rPr sz="2800" b="1" spc="-10" dirty="0">
                <a:solidFill>
                  <a:srgbClr val="2F2F2F"/>
                </a:solidFill>
                <a:latin typeface="Calibri"/>
                <a:cs typeface="Calibri"/>
              </a:rPr>
              <a:t>1/n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oranında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eşit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olasılığa</a:t>
            </a:r>
            <a:r>
              <a:rPr sz="2800" spc="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F2F2F"/>
                </a:solidFill>
                <a:latin typeface="Calibri"/>
                <a:cs typeface="Calibri"/>
              </a:rPr>
              <a:t>sahiptir.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285115" marR="426084" indent="-273050">
              <a:lnSpc>
                <a:spcPct val="100000"/>
              </a:lnSpc>
            </a:pPr>
            <a:r>
              <a:rPr sz="2100" spc="-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Rastgele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seçilen algoritmanın </a:t>
            </a:r>
            <a:r>
              <a:rPr sz="2800" spc="-20" dirty="0">
                <a:solidFill>
                  <a:srgbClr val="2F2F2F"/>
                </a:solidFill>
                <a:latin typeface="Calibri"/>
                <a:cs typeface="Calibri"/>
              </a:rPr>
              <a:t>average-case 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durumunu</a:t>
            </a:r>
            <a:r>
              <a:rPr sz="2800" spc="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2F2F2F"/>
                </a:solidFill>
                <a:latin typeface="Calibri"/>
                <a:cs typeface="Calibri"/>
              </a:rPr>
              <a:t>iyileştirir.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09511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(Randomized</a:t>
            </a:r>
            <a:r>
              <a:rPr sz="3200" spc="-60" dirty="0"/>
              <a:t> </a:t>
            </a:r>
            <a:r>
              <a:rPr sz="3200" spc="-5" dirty="0"/>
              <a:t>Quicksort)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532" y="1844039"/>
            <a:ext cx="7638288" cy="4430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853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</a:t>
            </a:r>
            <a:r>
              <a:rPr sz="3200" spc="-90" dirty="0"/>
              <a:t> </a:t>
            </a:r>
            <a:r>
              <a:rPr sz="3200" spc="-5" dirty="0"/>
              <a:t>çözümlemesi  </a:t>
            </a:r>
            <a:r>
              <a:rPr sz="3200" dirty="0"/>
              <a:t>(analizi)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1988819"/>
            <a:ext cx="7918704" cy="4059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63525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</a:t>
            </a:r>
            <a:r>
              <a:rPr sz="3200" spc="-90" dirty="0"/>
              <a:t> </a:t>
            </a:r>
            <a:r>
              <a:rPr sz="3200" spc="-5" dirty="0"/>
              <a:t>çözümlemesi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904" y="2205227"/>
            <a:ext cx="7354824" cy="3320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32943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Beklenenin</a:t>
            </a:r>
            <a:r>
              <a:rPr sz="3200" spc="-40" dirty="0"/>
              <a:t> </a:t>
            </a:r>
            <a:r>
              <a:rPr sz="3200" dirty="0"/>
              <a:t>hesaplanması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0683" y="2074164"/>
            <a:ext cx="5759450" cy="3962400"/>
            <a:chOff x="900683" y="2074164"/>
            <a:chExt cx="5759450" cy="3962400"/>
          </a:xfrm>
        </p:grpSpPr>
        <p:sp>
          <p:nvSpPr>
            <p:cNvPr id="5" name="object 5"/>
            <p:cNvSpPr/>
            <p:nvPr/>
          </p:nvSpPr>
          <p:spPr>
            <a:xfrm>
              <a:off x="900683" y="2074164"/>
              <a:ext cx="5615940" cy="14325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503" y="3717036"/>
              <a:ext cx="5675376" cy="23195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0763" y="4892040"/>
              <a:ext cx="230123" cy="1584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32943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Beklenenin</a:t>
            </a:r>
            <a:r>
              <a:rPr sz="3200" spc="-40" dirty="0"/>
              <a:t> </a:t>
            </a:r>
            <a:r>
              <a:rPr sz="3200" dirty="0"/>
              <a:t>hesaplanması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2416" y="2060448"/>
            <a:ext cx="6373495" cy="3962400"/>
            <a:chOff x="1042416" y="2060448"/>
            <a:chExt cx="6373495" cy="3962400"/>
          </a:xfrm>
        </p:grpSpPr>
        <p:sp>
          <p:nvSpPr>
            <p:cNvPr id="5" name="object 5"/>
            <p:cNvSpPr/>
            <p:nvPr/>
          </p:nvSpPr>
          <p:spPr>
            <a:xfrm>
              <a:off x="1042416" y="2060448"/>
              <a:ext cx="6373368" cy="3962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4020" y="4357116"/>
              <a:ext cx="231648" cy="1600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32943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Beklenenin</a:t>
            </a:r>
            <a:r>
              <a:rPr sz="3200" spc="-40" dirty="0"/>
              <a:t> </a:t>
            </a:r>
            <a:r>
              <a:rPr sz="3200" dirty="0"/>
              <a:t>hesaplanması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3063" y="1866900"/>
            <a:ext cx="7135495" cy="4657725"/>
            <a:chOff x="893063" y="1866900"/>
            <a:chExt cx="7135495" cy="4657725"/>
          </a:xfrm>
        </p:grpSpPr>
        <p:sp>
          <p:nvSpPr>
            <p:cNvPr id="5" name="object 5"/>
            <p:cNvSpPr/>
            <p:nvPr/>
          </p:nvSpPr>
          <p:spPr>
            <a:xfrm>
              <a:off x="893063" y="1866900"/>
              <a:ext cx="7135368" cy="4657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84019" y="5004816"/>
              <a:ext cx="231648" cy="1600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32943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Beklenenin</a:t>
            </a:r>
            <a:r>
              <a:rPr sz="3200" spc="-40" dirty="0"/>
              <a:t> </a:t>
            </a:r>
            <a:r>
              <a:rPr sz="3200" dirty="0"/>
              <a:t>hesaplanması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755" y="1685544"/>
            <a:ext cx="7714615" cy="4838700"/>
            <a:chOff x="714755" y="1685544"/>
            <a:chExt cx="7714615" cy="4838700"/>
          </a:xfrm>
        </p:grpSpPr>
        <p:sp>
          <p:nvSpPr>
            <p:cNvPr id="5" name="object 5"/>
            <p:cNvSpPr/>
            <p:nvPr/>
          </p:nvSpPr>
          <p:spPr>
            <a:xfrm>
              <a:off x="714755" y="1685544"/>
              <a:ext cx="7714488" cy="4838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7611" y="5835396"/>
              <a:ext cx="231647" cy="1584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576529"/>
            <a:ext cx="432943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 </a:t>
            </a:r>
            <a:r>
              <a:rPr sz="3200" spc="-10" dirty="0"/>
              <a:t>sıralama  </a:t>
            </a:r>
            <a:r>
              <a:rPr sz="3200" spc="-5" dirty="0"/>
              <a:t>Beklenenin </a:t>
            </a:r>
            <a:r>
              <a:rPr sz="3200" dirty="0"/>
              <a:t>hesaplanması  </a:t>
            </a:r>
            <a:r>
              <a:rPr sz="3200" spc="-5" dirty="0"/>
              <a:t>Karmaşık</a:t>
            </a:r>
            <a:r>
              <a:rPr sz="3200" spc="-35" dirty="0"/>
              <a:t> </a:t>
            </a:r>
            <a:r>
              <a:rPr sz="3200" dirty="0"/>
              <a:t>yineleme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59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9431" y="2276855"/>
            <a:ext cx="6806565" cy="3967479"/>
            <a:chOff x="789431" y="2276855"/>
            <a:chExt cx="6806565" cy="3967479"/>
          </a:xfrm>
        </p:grpSpPr>
        <p:sp>
          <p:nvSpPr>
            <p:cNvPr id="5" name="object 5"/>
            <p:cNvSpPr/>
            <p:nvPr/>
          </p:nvSpPr>
          <p:spPr>
            <a:xfrm>
              <a:off x="789431" y="2276855"/>
              <a:ext cx="6806183" cy="39669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2852" y="4777739"/>
              <a:ext cx="792479" cy="335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30086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</a:t>
            </a:r>
            <a:r>
              <a:rPr sz="3200" spc="-25" dirty="0"/>
              <a:t>(Yığın</a:t>
            </a:r>
            <a:r>
              <a:rPr sz="3200" spc="-65" dirty="0"/>
              <a:t> </a:t>
            </a:r>
            <a:r>
              <a:rPr sz="3200" spc="-10" dirty="0"/>
              <a:t>ağacı)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1349974"/>
            <a:ext cx="5135245" cy="24822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Heap,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dizi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olarak</a:t>
            </a:r>
            <a:r>
              <a:rPr sz="2400" spc="-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tasarlarsak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</a:t>
            </a:r>
            <a:r>
              <a:rPr sz="2200" spc="-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A[1]’dir.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i.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</a:t>
            </a:r>
            <a:r>
              <a:rPr sz="2200" spc="-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i.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düğümün ebeveyni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i/2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]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(tam</a:t>
            </a:r>
            <a:r>
              <a:rPr sz="2200" spc="-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bölme)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i.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düğümün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sol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çocuğu</a:t>
            </a:r>
            <a:r>
              <a:rPr sz="2200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A[2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]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i.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düğümün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sağ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çocuğu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A[2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+</a:t>
            </a:r>
            <a:r>
              <a:rPr sz="22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1]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7845" y="3808319"/>
            <a:ext cx="2135505" cy="11150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6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Left(i)=2i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6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Right(i)=2i+1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1413510" algn="l"/>
              </a:tabLst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Parent(i)=	</a:t>
            </a:r>
            <a:r>
              <a:rPr sz="2000" dirty="0">
                <a:solidFill>
                  <a:srgbClr val="2F2F2F"/>
                </a:solidFill>
                <a:latin typeface="Symbol"/>
                <a:cs typeface="Symbol"/>
              </a:rPr>
              <a:t>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 / 2</a:t>
            </a:r>
            <a:r>
              <a:rPr sz="2000" spc="-1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Symbol"/>
                <a:cs typeface="Symbol"/>
              </a:rPr>
              <a:t>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9328" y="4901297"/>
            <a:ext cx="5535295" cy="156972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çocuklarından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büyük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ise</a:t>
            </a:r>
            <a:r>
              <a:rPr sz="22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max-heap</a:t>
            </a:r>
            <a:endParaRPr sz="2200">
              <a:latin typeface="Calibri"/>
              <a:cs typeface="Calibri"/>
            </a:endParaRPr>
          </a:p>
          <a:p>
            <a:pPr marL="330835">
              <a:lnSpc>
                <a:spcPct val="100000"/>
              </a:lnSpc>
              <a:spcBef>
                <a:spcPts val="51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000" i="1" spc="-10" dirty="0">
                <a:solidFill>
                  <a:srgbClr val="2F2F2F"/>
                </a:solidFill>
                <a:latin typeface="Calibri"/>
                <a:cs typeface="Calibri"/>
              </a:rPr>
              <a:t>Parent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(</a:t>
            </a:r>
            <a:r>
              <a:rPr sz="2000" i="1" spc="-10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)] </a:t>
            </a:r>
            <a:r>
              <a:rPr sz="2000" dirty="0">
                <a:solidFill>
                  <a:srgbClr val="2F2F2F"/>
                </a:solidFill>
                <a:latin typeface="Symbol"/>
                <a:cs typeface="Symbol"/>
              </a:rPr>
              <a:t></a:t>
            </a:r>
            <a:r>
              <a:rPr sz="2000" spc="-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000" i="1" spc="-5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]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çocuklarından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küçük ise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min-heap</a:t>
            </a:r>
            <a:endParaRPr sz="2200">
              <a:latin typeface="Calibri"/>
              <a:cs typeface="Calibri"/>
            </a:endParaRPr>
          </a:p>
          <a:p>
            <a:pPr marL="330835">
              <a:lnSpc>
                <a:spcPct val="100000"/>
              </a:lnSpc>
              <a:spcBef>
                <a:spcPts val="51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000" i="1" spc="-10" dirty="0">
                <a:solidFill>
                  <a:srgbClr val="2F2F2F"/>
                </a:solidFill>
                <a:latin typeface="Calibri"/>
                <a:cs typeface="Calibri"/>
              </a:rPr>
              <a:t>Parent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(</a:t>
            </a:r>
            <a:r>
              <a:rPr sz="2000" i="1" spc="-10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)] </a:t>
            </a:r>
            <a:r>
              <a:rPr sz="2000" dirty="0">
                <a:solidFill>
                  <a:srgbClr val="2F2F2F"/>
                </a:solidFill>
                <a:latin typeface="Symbol"/>
                <a:cs typeface="Symbol"/>
              </a:rPr>
              <a:t></a:t>
            </a:r>
            <a:r>
              <a:rPr sz="2000" spc="-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000" i="1" spc="-5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53153" y="3873245"/>
            <a:ext cx="3848100" cy="8426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0"/>
              </a:spcBef>
            </a:pPr>
            <a:r>
              <a:rPr sz="1800" b="1" spc="-5" dirty="0">
                <a:latin typeface="Courier New"/>
                <a:cs typeface="Courier New"/>
              </a:rPr>
              <a:t>Parent(i) </a:t>
            </a:r>
            <a:r>
              <a:rPr sz="1800" b="1" dirty="0">
                <a:latin typeface="Courier New"/>
                <a:cs typeface="Courier New"/>
              </a:rPr>
              <a:t>{ </a:t>
            </a:r>
            <a:r>
              <a:rPr sz="1800" b="1" spc="-5" dirty="0">
                <a:latin typeface="Courier New"/>
                <a:cs typeface="Courier New"/>
              </a:rPr>
              <a:t>return </a:t>
            </a:r>
            <a:r>
              <a:rPr sz="1800" b="1" spc="-5" dirty="0">
                <a:latin typeface="Symbol"/>
                <a:cs typeface="Symbol"/>
              </a:rPr>
              <a:t></a:t>
            </a:r>
            <a:r>
              <a:rPr sz="1800" b="1" spc="-5" dirty="0">
                <a:latin typeface="Courier New"/>
                <a:cs typeface="Courier New"/>
              </a:rPr>
              <a:t>i/2</a:t>
            </a:r>
            <a:r>
              <a:rPr sz="1800" b="1" spc="-5" dirty="0">
                <a:latin typeface="Symbol"/>
                <a:cs typeface="Symbol"/>
              </a:rPr>
              <a:t></a:t>
            </a:r>
            <a:r>
              <a:rPr sz="1800" b="1" spc="-5" dirty="0">
                <a:latin typeface="Courier New"/>
                <a:cs typeface="Courier New"/>
              </a:rPr>
              <a:t>; </a:t>
            </a:r>
            <a:r>
              <a:rPr sz="1800" b="1" dirty="0">
                <a:latin typeface="Courier New"/>
                <a:cs typeface="Courier New"/>
              </a:rPr>
              <a:t>}  </a:t>
            </a:r>
            <a:r>
              <a:rPr sz="1800" b="1" spc="-10" dirty="0">
                <a:latin typeface="Courier New"/>
                <a:cs typeface="Courier New"/>
              </a:rPr>
              <a:t>Left(i) </a:t>
            </a:r>
            <a:r>
              <a:rPr sz="1800" b="1" dirty="0">
                <a:latin typeface="Courier New"/>
                <a:cs typeface="Courier New"/>
              </a:rPr>
              <a:t>{ </a:t>
            </a:r>
            <a:r>
              <a:rPr sz="1800" b="1" spc="-10" dirty="0">
                <a:latin typeface="Courier New"/>
                <a:cs typeface="Courier New"/>
              </a:rPr>
              <a:t>return </a:t>
            </a:r>
            <a:r>
              <a:rPr sz="1800" b="1" spc="-5" dirty="0">
                <a:latin typeface="Courier New"/>
                <a:cs typeface="Courier New"/>
              </a:rPr>
              <a:t>2*i; </a:t>
            </a:r>
            <a:r>
              <a:rPr sz="1800" b="1" dirty="0">
                <a:latin typeface="Courier New"/>
                <a:cs typeface="Courier New"/>
              </a:rPr>
              <a:t>}  </a:t>
            </a:r>
            <a:r>
              <a:rPr sz="1800" b="1" spc="-10" dirty="0">
                <a:latin typeface="Courier New"/>
                <a:cs typeface="Courier New"/>
              </a:rPr>
              <a:t>Right(i) </a:t>
            </a:r>
            <a:r>
              <a:rPr sz="1800" b="1" dirty="0">
                <a:latin typeface="Courier New"/>
                <a:cs typeface="Courier New"/>
              </a:rPr>
              <a:t>{ </a:t>
            </a:r>
            <a:r>
              <a:rPr sz="1800" b="1" spc="-10" dirty="0">
                <a:latin typeface="Courier New"/>
                <a:cs typeface="Courier New"/>
              </a:rPr>
              <a:t>return </a:t>
            </a:r>
            <a:r>
              <a:rPr sz="1800" b="1" spc="-5" dirty="0">
                <a:latin typeface="Courier New"/>
                <a:cs typeface="Courier New"/>
              </a:rPr>
              <a:t>2*i </a:t>
            </a:r>
            <a:r>
              <a:rPr sz="1800" b="1" dirty="0">
                <a:latin typeface="Courier New"/>
                <a:cs typeface="Courier New"/>
              </a:rPr>
              <a:t>+ </a:t>
            </a:r>
            <a:r>
              <a:rPr sz="1800" b="1" spc="-10" dirty="0">
                <a:latin typeface="Courier New"/>
                <a:cs typeface="Courier New"/>
              </a:rPr>
              <a:t>1;</a:t>
            </a:r>
            <a:r>
              <a:rPr sz="1800" b="1" spc="-120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064768"/>
            <a:ext cx="40709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</a:t>
            </a:r>
            <a:r>
              <a:rPr sz="3200" spc="-50" dirty="0"/>
              <a:t> </a:t>
            </a:r>
            <a:r>
              <a:rPr sz="3200" spc="-10" dirty="0"/>
              <a:t>sıralama  </a:t>
            </a:r>
            <a:r>
              <a:rPr sz="3200" spc="-45" dirty="0"/>
              <a:t>Yerine </a:t>
            </a:r>
            <a:r>
              <a:rPr sz="3200" spc="-25" dirty="0"/>
              <a:t>koyma</a:t>
            </a:r>
            <a:r>
              <a:rPr sz="3200" spc="20" dirty="0"/>
              <a:t> </a:t>
            </a:r>
            <a:r>
              <a:rPr sz="3200" spc="-10" dirty="0"/>
              <a:t>metodu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5567" y="2205227"/>
            <a:ext cx="4970145" cy="4014470"/>
            <a:chOff x="1115567" y="2205227"/>
            <a:chExt cx="4970145" cy="4014470"/>
          </a:xfrm>
        </p:grpSpPr>
        <p:sp>
          <p:nvSpPr>
            <p:cNvPr id="5" name="object 5"/>
            <p:cNvSpPr/>
            <p:nvPr/>
          </p:nvSpPr>
          <p:spPr>
            <a:xfrm>
              <a:off x="1115567" y="2205227"/>
              <a:ext cx="4969763" cy="152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5567" y="3995927"/>
              <a:ext cx="4751832" cy="2223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064768"/>
            <a:ext cx="40709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</a:t>
            </a:r>
            <a:r>
              <a:rPr sz="3200" spc="-50" dirty="0"/>
              <a:t> </a:t>
            </a:r>
            <a:r>
              <a:rPr sz="3200" spc="-10" dirty="0"/>
              <a:t>sıralama  </a:t>
            </a:r>
            <a:r>
              <a:rPr sz="3200" spc="-45" dirty="0"/>
              <a:t>Yerine </a:t>
            </a:r>
            <a:r>
              <a:rPr sz="3200" spc="-25" dirty="0"/>
              <a:t>koyma</a:t>
            </a:r>
            <a:r>
              <a:rPr sz="3200" spc="20" dirty="0"/>
              <a:t> </a:t>
            </a:r>
            <a:r>
              <a:rPr sz="3200" spc="-10" dirty="0"/>
              <a:t>metodu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683" y="2270760"/>
            <a:ext cx="7295388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064768"/>
            <a:ext cx="407098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Rastgele </a:t>
            </a:r>
            <a:r>
              <a:rPr sz="3200" spc="-5" dirty="0"/>
              <a:t>çabuk</a:t>
            </a:r>
            <a:r>
              <a:rPr sz="3200" spc="-50" dirty="0"/>
              <a:t> </a:t>
            </a:r>
            <a:r>
              <a:rPr sz="3200" spc="-10" dirty="0"/>
              <a:t>sıralama  </a:t>
            </a:r>
            <a:r>
              <a:rPr sz="3200" spc="-45" dirty="0"/>
              <a:t>Yerine </a:t>
            </a:r>
            <a:r>
              <a:rPr sz="3200" spc="-25" dirty="0"/>
              <a:t>koyma</a:t>
            </a:r>
            <a:r>
              <a:rPr sz="3200" spc="20" dirty="0"/>
              <a:t> </a:t>
            </a:r>
            <a:r>
              <a:rPr sz="3200" spc="-10" dirty="0"/>
              <a:t>metodu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0932" y="2286000"/>
            <a:ext cx="5587365" cy="4166870"/>
            <a:chOff x="1360932" y="2286000"/>
            <a:chExt cx="5587365" cy="4166870"/>
          </a:xfrm>
        </p:grpSpPr>
        <p:sp>
          <p:nvSpPr>
            <p:cNvPr id="5" name="object 5"/>
            <p:cNvSpPr/>
            <p:nvPr/>
          </p:nvSpPr>
          <p:spPr>
            <a:xfrm>
              <a:off x="1360932" y="2286000"/>
              <a:ext cx="5586984" cy="41666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7848" y="6109716"/>
              <a:ext cx="813815" cy="342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6836" y="5292851"/>
              <a:ext cx="230123" cy="1600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7826" y="2065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7746" y="3281298"/>
            <a:ext cx="2789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İkinci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terimdeki 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k,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</a:t>
            </a:r>
            <a:r>
              <a:rPr sz="1800" b="1" spc="-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ile  </a:t>
            </a:r>
            <a:r>
              <a:rPr sz="1800" b="1" spc="-15" dirty="0">
                <a:solidFill>
                  <a:srgbClr val="2F2F2F"/>
                </a:solidFill>
                <a:latin typeface="Times New Roman"/>
                <a:cs typeface="Times New Roman"/>
              </a:rPr>
              <a:t>sınırlandırılır.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1765" y="985773"/>
            <a:ext cx="3857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"/>
                <a:cs typeface="Calibri"/>
              </a:rPr>
              <a:t>Daha </a:t>
            </a:r>
            <a:r>
              <a:rPr sz="3600" b="0" spc="-5" dirty="0">
                <a:latin typeface="Calibri"/>
                <a:cs typeface="Calibri"/>
              </a:rPr>
              <a:t>sıkı </a:t>
            </a:r>
            <a:r>
              <a:rPr sz="3600" b="0" dirty="0">
                <a:latin typeface="Calibri"/>
                <a:cs typeface="Calibri"/>
              </a:rPr>
              <a:t>bir </a:t>
            </a:r>
            <a:r>
              <a:rPr sz="3600" b="0" spc="-15" dirty="0">
                <a:latin typeface="Calibri"/>
                <a:cs typeface="Calibri"/>
              </a:rPr>
              <a:t>üst</a:t>
            </a:r>
            <a:r>
              <a:rPr sz="3600" b="0" spc="-8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sınır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4851" y="2099064"/>
            <a:ext cx="2438400" cy="3132455"/>
          </a:xfrm>
          <a:custGeom>
            <a:avLst/>
            <a:gdLst/>
            <a:ahLst/>
            <a:cxnLst/>
            <a:rect l="l" t="t" r="r" b="b"/>
            <a:pathLst>
              <a:path w="2438400" h="3132454">
                <a:moveTo>
                  <a:pt x="65230" y="0"/>
                </a:moveTo>
                <a:lnTo>
                  <a:pt x="0" y="204562"/>
                </a:lnTo>
              </a:path>
              <a:path w="2438400" h="3132454">
                <a:moveTo>
                  <a:pt x="1929750" y="717810"/>
                </a:moveTo>
                <a:lnTo>
                  <a:pt x="1864519" y="923367"/>
                </a:lnTo>
              </a:path>
              <a:path w="2438400" h="3132454">
                <a:moveTo>
                  <a:pt x="65230" y="1104375"/>
                </a:moveTo>
                <a:lnTo>
                  <a:pt x="0" y="1309172"/>
                </a:lnTo>
              </a:path>
              <a:path w="2438400" h="3132454">
                <a:moveTo>
                  <a:pt x="1929750" y="1823092"/>
                </a:moveTo>
                <a:lnTo>
                  <a:pt x="1864519" y="2027889"/>
                </a:lnTo>
              </a:path>
              <a:path w="2438400" h="3132454">
                <a:moveTo>
                  <a:pt x="65230" y="2208897"/>
                </a:moveTo>
                <a:lnTo>
                  <a:pt x="0" y="2413694"/>
                </a:lnTo>
              </a:path>
              <a:path w="2438400" h="3132454">
                <a:moveTo>
                  <a:pt x="2437848" y="2927582"/>
                </a:moveTo>
                <a:lnTo>
                  <a:pt x="2372032" y="3132376"/>
                </a:lnTo>
              </a:path>
            </a:pathLst>
          </a:custGeom>
          <a:ln w="72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72804" y="4281422"/>
            <a:ext cx="34036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n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Symbol"/>
                <a:cs typeface="Symbol"/>
              </a:rPr>
              <a:t></a:t>
            </a:r>
            <a:r>
              <a:rPr sz="1500" spc="-1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9372" y="4939437"/>
            <a:ext cx="77978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k </a:t>
            </a:r>
            <a:r>
              <a:rPr sz="1500" spc="45" dirty="0">
                <a:latin typeface="Symbol"/>
                <a:cs typeface="Symbol"/>
              </a:rPr>
              <a:t></a:t>
            </a:r>
            <a:r>
              <a:rPr sz="2700" spc="67" baseline="-9259" dirty="0">
                <a:latin typeface="Symbol"/>
                <a:cs typeface="Symbol"/>
              </a:rPr>
              <a:t></a:t>
            </a:r>
            <a:r>
              <a:rPr sz="1500" i="1" spc="45" dirty="0">
                <a:latin typeface="Times New Roman"/>
                <a:cs typeface="Times New Roman"/>
              </a:rPr>
              <a:t>n </a:t>
            </a:r>
            <a:r>
              <a:rPr sz="1500" spc="10" dirty="0">
                <a:latin typeface="Times New Roman"/>
                <a:cs typeface="Times New Roman"/>
              </a:rPr>
              <a:t>2</a:t>
            </a:r>
            <a:r>
              <a:rPr sz="1500" spc="-150" dirty="0">
                <a:latin typeface="Times New Roman"/>
                <a:cs typeface="Times New Roman"/>
              </a:rPr>
              <a:t> </a:t>
            </a:r>
            <a:r>
              <a:rPr sz="2700" spc="-172" baseline="-9259" dirty="0">
                <a:latin typeface="Symbol"/>
                <a:cs typeface="Symbol"/>
              </a:rPr>
              <a:t>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4075" y="4220734"/>
            <a:ext cx="7397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700" spc="-30" baseline="-9259" dirty="0">
                <a:latin typeface="Symbol"/>
                <a:cs typeface="Symbol"/>
              </a:rPr>
              <a:t></a:t>
            </a:r>
            <a:r>
              <a:rPr sz="1500" i="1" spc="-20" dirty="0">
                <a:latin typeface="Times New Roman"/>
                <a:cs typeface="Times New Roman"/>
              </a:rPr>
              <a:t>n </a:t>
            </a:r>
            <a:r>
              <a:rPr sz="1500" spc="10" dirty="0">
                <a:latin typeface="Times New Roman"/>
                <a:cs typeface="Times New Roman"/>
              </a:rPr>
              <a:t>2</a:t>
            </a:r>
            <a:r>
              <a:rPr sz="1500" spc="-305" dirty="0">
                <a:latin typeface="Times New Roman"/>
                <a:cs typeface="Times New Roman"/>
              </a:rPr>
              <a:t> </a:t>
            </a:r>
            <a:r>
              <a:rPr sz="2700" spc="-37" baseline="-9259" dirty="0">
                <a:latin typeface="Symbol"/>
                <a:cs typeface="Symbol"/>
              </a:rPr>
              <a:t>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1269" y="4977096"/>
            <a:ext cx="34417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k</a:t>
            </a:r>
            <a:r>
              <a:rPr sz="1500" i="1" spc="-1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</a:t>
            </a: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4706" y="3176900"/>
            <a:ext cx="34099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n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</a:t>
            </a: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2151" y="3834929"/>
            <a:ext cx="77978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k </a:t>
            </a:r>
            <a:r>
              <a:rPr sz="1500" spc="45" dirty="0">
                <a:latin typeface="Symbol"/>
                <a:cs typeface="Symbol"/>
              </a:rPr>
              <a:t></a:t>
            </a:r>
            <a:r>
              <a:rPr sz="2700" spc="67" baseline="-9259" dirty="0">
                <a:latin typeface="Symbol"/>
                <a:cs typeface="Symbol"/>
              </a:rPr>
              <a:t></a:t>
            </a:r>
            <a:r>
              <a:rPr sz="1500" i="1" spc="45" dirty="0">
                <a:latin typeface="Times New Roman"/>
                <a:cs typeface="Times New Roman"/>
              </a:rPr>
              <a:t>n </a:t>
            </a:r>
            <a:r>
              <a:rPr sz="1500" spc="10" dirty="0">
                <a:latin typeface="Times New Roman"/>
                <a:cs typeface="Times New Roman"/>
              </a:rPr>
              <a:t>2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2700" spc="-172" baseline="-9259" dirty="0">
                <a:latin typeface="Symbol"/>
                <a:cs typeface="Symbol"/>
              </a:rPr>
              <a:t>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4075" y="3116241"/>
            <a:ext cx="7397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700" spc="-30" baseline="-9259" dirty="0">
                <a:latin typeface="Symbol"/>
                <a:cs typeface="Symbol"/>
              </a:rPr>
              <a:t></a:t>
            </a:r>
            <a:r>
              <a:rPr sz="1500" i="1" spc="-20" dirty="0">
                <a:latin typeface="Times New Roman"/>
                <a:cs typeface="Times New Roman"/>
              </a:rPr>
              <a:t>n </a:t>
            </a:r>
            <a:r>
              <a:rPr sz="1500" spc="10" dirty="0">
                <a:latin typeface="Times New Roman"/>
                <a:cs typeface="Times New Roman"/>
              </a:rPr>
              <a:t>2</a:t>
            </a:r>
            <a:r>
              <a:rPr sz="1500" spc="-305" dirty="0">
                <a:latin typeface="Times New Roman"/>
                <a:cs typeface="Times New Roman"/>
              </a:rPr>
              <a:t> </a:t>
            </a:r>
            <a:r>
              <a:rPr sz="2700" spc="-37" baseline="-9259" dirty="0">
                <a:latin typeface="Symbol"/>
                <a:cs typeface="Symbol"/>
              </a:rPr>
              <a:t>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1269" y="3872589"/>
            <a:ext cx="34417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k</a:t>
            </a:r>
            <a:r>
              <a:rPr sz="1500" i="1" spc="-1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</a:t>
            </a: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42151" y="2729676"/>
            <a:ext cx="779780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spc="10" dirty="0">
                <a:latin typeface="Times New Roman"/>
                <a:cs typeface="Times New Roman"/>
              </a:rPr>
              <a:t>k </a:t>
            </a:r>
            <a:r>
              <a:rPr sz="1500" spc="45" dirty="0">
                <a:latin typeface="Symbol"/>
                <a:cs typeface="Symbol"/>
              </a:rPr>
              <a:t></a:t>
            </a:r>
            <a:r>
              <a:rPr sz="2700" spc="67" baseline="-9259" dirty="0">
                <a:latin typeface="Symbol"/>
                <a:cs typeface="Symbol"/>
              </a:rPr>
              <a:t></a:t>
            </a:r>
            <a:r>
              <a:rPr sz="1500" i="1" spc="45" dirty="0">
                <a:latin typeface="Times New Roman"/>
                <a:cs typeface="Times New Roman"/>
              </a:rPr>
              <a:t>n </a:t>
            </a:r>
            <a:r>
              <a:rPr sz="1500" spc="10" dirty="0">
                <a:latin typeface="Times New Roman"/>
                <a:cs typeface="Times New Roman"/>
              </a:rPr>
              <a:t>2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2700" spc="-172" baseline="-9259" dirty="0">
                <a:latin typeface="Symbol"/>
                <a:cs typeface="Symbol"/>
              </a:rPr>
              <a:t></a:t>
            </a:r>
            <a:endParaRPr sz="2700" baseline="-9259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4075" y="2010960"/>
            <a:ext cx="7397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700" spc="-30" baseline="-9259" dirty="0">
                <a:latin typeface="Symbol"/>
                <a:cs typeface="Symbol"/>
              </a:rPr>
              <a:t></a:t>
            </a:r>
            <a:r>
              <a:rPr sz="1500" i="1" spc="-20" dirty="0">
                <a:latin typeface="Times New Roman"/>
                <a:cs typeface="Times New Roman"/>
              </a:rPr>
              <a:t>n </a:t>
            </a:r>
            <a:r>
              <a:rPr sz="1500" spc="10" dirty="0">
                <a:latin typeface="Times New Roman"/>
                <a:cs typeface="Times New Roman"/>
              </a:rPr>
              <a:t>2</a:t>
            </a:r>
            <a:r>
              <a:rPr sz="1500" spc="-305" dirty="0">
                <a:latin typeface="Times New Roman"/>
                <a:cs typeface="Times New Roman"/>
              </a:rPr>
              <a:t> </a:t>
            </a:r>
            <a:r>
              <a:rPr sz="2700" spc="-37" baseline="-9259" dirty="0">
                <a:latin typeface="Symbol"/>
                <a:cs typeface="Symbol"/>
              </a:rPr>
              <a:t></a:t>
            </a:r>
            <a:r>
              <a:rPr sz="1500" spc="-25" dirty="0">
                <a:latin typeface="Symbol"/>
                <a:cs typeface="Symbol"/>
              </a:rPr>
              <a:t>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5845" y="2071706"/>
            <a:ext cx="366966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41370" algn="l"/>
              </a:tabLst>
            </a:pPr>
            <a:r>
              <a:rPr sz="1500" i="1" spc="10" dirty="0">
                <a:latin typeface="Times New Roman"/>
                <a:cs typeface="Times New Roman"/>
              </a:rPr>
              <a:t>n</a:t>
            </a:r>
            <a:r>
              <a:rPr sz="1500" i="1" spc="-2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</a:t>
            </a:r>
            <a:r>
              <a:rPr sz="1500" spc="-5" dirty="0">
                <a:latin typeface="Times New Roman"/>
                <a:cs typeface="Times New Roman"/>
              </a:rPr>
              <a:t>1	</a:t>
            </a:r>
            <a:r>
              <a:rPr sz="1500" i="1" spc="10" dirty="0">
                <a:latin typeface="Times New Roman"/>
                <a:cs typeface="Times New Roman"/>
              </a:rPr>
              <a:t>n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</a:t>
            </a: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397" y="2767336"/>
            <a:ext cx="203073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99260" algn="l"/>
              </a:tabLst>
            </a:pPr>
            <a:r>
              <a:rPr sz="1500" i="1" spc="10" dirty="0">
                <a:latin typeface="Times New Roman"/>
                <a:cs typeface="Times New Roman"/>
              </a:rPr>
              <a:t>k</a:t>
            </a:r>
            <a:r>
              <a:rPr sz="1500" i="1" spc="-1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</a:t>
            </a:r>
            <a:r>
              <a:rPr sz="1500" spc="-5" dirty="0">
                <a:latin typeface="Times New Roman"/>
                <a:cs typeface="Times New Roman"/>
              </a:rPr>
              <a:t>1	</a:t>
            </a:r>
            <a:r>
              <a:rPr sz="1500" i="1" spc="10" dirty="0">
                <a:latin typeface="Times New Roman"/>
                <a:cs typeface="Times New Roman"/>
              </a:rPr>
              <a:t>k</a:t>
            </a:r>
            <a:r>
              <a:rPr sz="1500" i="1" spc="-18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</a:t>
            </a: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15238" y="4333983"/>
            <a:ext cx="3244850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82600" algn="l"/>
                <a:tab pos="2633345" algn="l"/>
              </a:tabLst>
            </a:pP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10" dirty="0">
                <a:latin typeface="Times New Roman"/>
                <a:cs typeface="Times New Roman"/>
              </a:rPr>
              <a:t>	</a:t>
            </a: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37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 </a:t>
            </a:r>
            <a:r>
              <a:rPr sz="2600" spc="-114" dirty="0">
                <a:latin typeface="Times New Roman"/>
                <a:cs typeface="Times New Roman"/>
              </a:rPr>
              <a:t>lg </a:t>
            </a:r>
            <a:r>
              <a:rPr sz="2600" i="1" spc="10" dirty="0">
                <a:latin typeface="Times New Roman"/>
                <a:cs typeface="Times New Roman"/>
              </a:rPr>
              <a:t>k </a:t>
            </a:r>
            <a:r>
              <a:rPr sz="2600" spc="10" dirty="0">
                <a:latin typeface="Symbol"/>
                <a:cs typeface="Symbol"/>
              </a:rPr>
              <a:t></a:t>
            </a:r>
            <a:r>
              <a:rPr sz="2600" spc="-28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lg</a:t>
            </a:r>
            <a:r>
              <a:rPr sz="2600" spc="120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n	</a:t>
            </a: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-750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5238" y="3229490"/>
            <a:ext cx="330771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482600" algn="l"/>
                <a:tab pos="2125345" algn="l"/>
              </a:tabLst>
            </a:pPr>
            <a:r>
              <a:rPr sz="2600" spc="10" dirty="0">
                <a:latin typeface="Symbol"/>
                <a:cs typeface="Symbol"/>
              </a:rPr>
              <a:t></a:t>
            </a:r>
            <a:r>
              <a:rPr sz="2600" spc="10" dirty="0">
                <a:latin typeface="Times New Roman"/>
                <a:cs typeface="Times New Roman"/>
              </a:rPr>
              <a:t>	</a:t>
            </a: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37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 </a:t>
            </a:r>
            <a:r>
              <a:rPr sz="2600" spc="-114" dirty="0">
                <a:latin typeface="Times New Roman"/>
                <a:cs typeface="Times New Roman"/>
              </a:rPr>
              <a:t>lg</a:t>
            </a:r>
            <a:r>
              <a:rPr sz="2600" spc="-395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r>
              <a:rPr sz="2600" i="1" spc="9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</a:t>
            </a:r>
            <a:r>
              <a:rPr sz="2600" spc="10" dirty="0">
                <a:latin typeface="Times New Roman"/>
                <a:cs typeface="Times New Roman"/>
              </a:rPr>
              <a:t>	</a:t>
            </a: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37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r>
              <a:rPr sz="2600" i="1" spc="-345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lg </a:t>
            </a:r>
            <a:r>
              <a:rPr sz="2600" i="1" spc="10" dirty="0"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3474" y="2124968"/>
            <a:ext cx="453072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724660" algn="l"/>
                <a:tab pos="3367404" algn="l"/>
              </a:tabLst>
            </a:pP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37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 </a:t>
            </a:r>
            <a:r>
              <a:rPr sz="2600" spc="-114" dirty="0">
                <a:latin typeface="Times New Roman"/>
                <a:cs typeface="Times New Roman"/>
              </a:rPr>
              <a:t>lg</a:t>
            </a:r>
            <a:r>
              <a:rPr sz="2600" spc="-395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r>
              <a:rPr sz="2600" i="1" spc="27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</a:t>
            </a:r>
            <a:r>
              <a:rPr sz="2600" spc="10" dirty="0">
                <a:latin typeface="Times New Roman"/>
                <a:cs typeface="Times New Roman"/>
              </a:rPr>
              <a:t>	</a:t>
            </a: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37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 </a:t>
            </a:r>
            <a:r>
              <a:rPr sz="2600" spc="-114" dirty="0">
                <a:latin typeface="Times New Roman"/>
                <a:cs typeface="Times New Roman"/>
              </a:rPr>
              <a:t>lg</a:t>
            </a:r>
            <a:r>
              <a:rPr sz="2600" spc="-395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r>
              <a:rPr sz="2600" i="1" spc="100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Symbol"/>
                <a:cs typeface="Symbol"/>
              </a:rPr>
              <a:t></a:t>
            </a:r>
            <a:r>
              <a:rPr sz="2600" spc="10" dirty="0">
                <a:latin typeface="Times New Roman"/>
                <a:cs typeface="Times New Roman"/>
              </a:rPr>
              <a:t>	</a:t>
            </a:r>
            <a:r>
              <a:rPr sz="5850" spc="37" baseline="-9259" dirty="0">
                <a:latin typeface="Symbol"/>
                <a:cs typeface="Symbol"/>
              </a:rPr>
              <a:t></a:t>
            </a:r>
            <a:r>
              <a:rPr sz="5850" spc="37" baseline="-9259" dirty="0">
                <a:latin typeface="Times New Roman"/>
                <a:cs typeface="Times New Roman"/>
              </a:rPr>
              <a:t>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r>
              <a:rPr sz="2600" i="1" spc="-350" dirty="0">
                <a:latin typeface="Times New Roman"/>
                <a:cs typeface="Times New Roman"/>
              </a:rPr>
              <a:t> </a:t>
            </a:r>
            <a:r>
              <a:rPr sz="2600" spc="-114" dirty="0">
                <a:latin typeface="Times New Roman"/>
                <a:cs typeface="Times New Roman"/>
              </a:rPr>
              <a:t>lg </a:t>
            </a:r>
            <a:r>
              <a:rPr sz="2600" i="1" spc="10" dirty="0">
                <a:latin typeface="Times New Roman"/>
                <a:cs typeface="Times New Roman"/>
              </a:rPr>
              <a:t>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52515" y="4634484"/>
            <a:ext cx="3058795" cy="368935"/>
          </a:xfrm>
          <a:custGeom>
            <a:avLst/>
            <a:gdLst/>
            <a:ahLst/>
            <a:cxnLst/>
            <a:rect l="l" t="t" r="r" b="b"/>
            <a:pathLst>
              <a:path w="3058795" h="368935">
                <a:moveTo>
                  <a:pt x="3058667" y="0"/>
                </a:moveTo>
                <a:lnTo>
                  <a:pt x="0" y="0"/>
                </a:lnTo>
                <a:lnTo>
                  <a:pt x="0" y="368807"/>
                </a:lnTo>
                <a:lnTo>
                  <a:pt x="3058667" y="368807"/>
                </a:lnTo>
                <a:lnTo>
                  <a:pt x="30586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31890" y="4662678"/>
            <a:ext cx="2789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toplamın dışına</a:t>
            </a:r>
            <a:r>
              <a:rPr sz="1800" b="1" spc="-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taşıyın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3473" y="2163571"/>
            <a:ext cx="3011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Daha sıkı bir sınır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için</a:t>
            </a:r>
            <a:r>
              <a:rPr sz="1800" b="1" spc="-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toplamı  böl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7400" y="943355"/>
            <a:ext cx="2010155" cy="829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7826" y="2065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5736" y="2019680"/>
            <a:ext cx="2578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Şimdiye kadarki</a:t>
            </a:r>
            <a:r>
              <a:rPr sz="1800" b="1" spc="-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toplamın 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sınırı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4273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latin typeface="Calibri"/>
                <a:cs typeface="Calibri"/>
              </a:rPr>
              <a:t>Daha </a:t>
            </a:r>
            <a:r>
              <a:rPr b="0" spc="-10" dirty="0">
                <a:latin typeface="Calibri"/>
                <a:cs typeface="Calibri"/>
              </a:rPr>
              <a:t>sıkı </a:t>
            </a:r>
            <a:r>
              <a:rPr b="0" spc="-5" dirty="0">
                <a:latin typeface="Calibri"/>
                <a:cs typeface="Calibri"/>
              </a:rPr>
              <a:t>bir </a:t>
            </a:r>
            <a:r>
              <a:rPr b="0" spc="-15" dirty="0">
                <a:latin typeface="Calibri"/>
                <a:cs typeface="Calibri"/>
              </a:rPr>
              <a:t>üst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sınır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37927" y="1995417"/>
            <a:ext cx="2829560" cy="2349500"/>
            <a:chOff x="2337927" y="1995417"/>
            <a:chExt cx="2829560" cy="2349500"/>
          </a:xfrm>
        </p:grpSpPr>
        <p:sp>
          <p:nvSpPr>
            <p:cNvPr id="6" name="object 6"/>
            <p:cNvSpPr/>
            <p:nvPr/>
          </p:nvSpPr>
          <p:spPr>
            <a:xfrm>
              <a:off x="2341737" y="1999227"/>
              <a:ext cx="2360930" cy="895985"/>
            </a:xfrm>
            <a:custGeom>
              <a:avLst/>
              <a:gdLst/>
              <a:ahLst/>
              <a:cxnLst/>
              <a:rect l="l" t="t" r="r" b="b"/>
              <a:pathLst>
                <a:path w="2360929" h="895985">
                  <a:moveTo>
                    <a:pt x="63257" y="0"/>
                  </a:moveTo>
                  <a:lnTo>
                    <a:pt x="0" y="198767"/>
                  </a:lnTo>
                </a:path>
                <a:path w="2360929" h="895985">
                  <a:moveTo>
                    <a:pt x="2360896" y="696992"/>
                  </a:moveTo>
                  <a:lnTo>
                    <a:pt x="2297639" y="895733"/>
                  </a:lnTo>
                </a:path>
              </a:pathLst>
            </a:custGeom>
            <a:ln w="71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5864" y="3330822"/>
              <a:ext cx="109855" cy="342265"/>
            </a:xfrm>
            <a:custGeom>
              <a:avLst/>
              <a:gdLst/>
              <a:ahLst/>
              <a:cxnLst/>
              <a:rect l="l" t="t" r="r" b="b"/>
              <a:pathLst>
                <a:path w="109854" h="342264">
                  <a:moveTo>
                    <a:pt x="109579" y="0"/>
                  </a:moveTo>
                  <a:lnTo>
                    <a:pt x="0" y="342257"/>
                  </a:lnTo>
                </a:path>
              </a:pathLst>
            </a:custGeom>
            <a:ln w="142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1737" y="3070557"/>
              <a:ext cx="2821940" cy="1270635"/>
            </a:xfrm>
            <a:custGeom>
              <a:avLst/>
              <a:gdLst/>
              <a:ahLst/>
              <a:cxnLst/>
              <a:rect l="l" t="t" r="r" b="b"/>
              <a:pathLst>
                <a:path w="2821940" h="1270635">
                  <a:moveTo>
                    <a:pt x="63257" y="0"/>
                  </a:moveTo>
                  <a:lnTo>
                    <a:pt x="0" y="198767"/>
                  </a:lnTo>
                </a:path>
                <a:path w="2821940" h="1270635">
                  <a:moveTo>
                    <a:pt x="2821502" y="696992"/>
                  </a:moveTo>
                  <a:lnTo>
                    <a:pt x="2758245" y="895733"/>
                  </a:lnTo>
                </a:path>
                <a:path w="2821940" h="1270635">
                  <a:moveTo>
                    <a:pt x="63257" y="1071329"/>
                  </a:moveTo>
                  <a:lnTo>
                    <a:pt x="0" y="1270071"/>
                  </a:lnTo>
                </a:path>
              </a:pathLst>
            </a:custGeom>
            <a:ln w="71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51752" y="4092556"/>
            <a:ext cx="46863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83540" algn="l"/>
              </a:tabLst>
            </a:pPr>
            <a:r>
              <a:rPr sz="1750" spc="-114" dirty="0">
                <a:latin typeface="Symbol"/>
                <a:cs typeface="Symbol"/>
              </a:rPr>
              <a:t></a:t>
            </a:r>
            <a:r>
              <a:rPr sz="1750" spc="-114" dirty="0">
                <a:latin typeface="Times New Roman"/>
                <a:cs typeface="Times New Roman"/>
              </a:rPr>
              <a:t>	</a:t>
            </a:r>
            <a:r>
              <a:rPr sz="1750" spc="-114" dirty="0">
                <a:latin typeface="Symbol"/>
                <a:cs typeface="Symbol"/>
              </a:rPr>
              <a:t>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40233" y="4838879"/>
            <a:ext cx="1826895" cy="1270635"/>
          </a:xfrm>
          <a:custGeom>
            <a:avLst/>
            <a:gdLst/>
            <a:ahLst/>
            <a:cxnLst/>
            <a:rect l="l" t="t" r="r" b="b"/>
            <a:pathLst>
              <a:path w="1826895" h="1270635">
                <a:moveTo>
                  <a:pt x="1826341" y="0"/>
                </a:moveTo>
                <a:lnTo>
                  <a:pt x="1763083" y="198741"/>
                </a:lnTo>
              </a:path>
              <a:path w="1826895" h="1270635">
                <a:moveTo>
                  <a:pt x="63257" y="374337"/>
                </a:moveTo>
                <a:lnTo>
                  <a:pt x="0" y="573079"/>
                </a:lnTo>
              </a:path>
              <a:path w="1826895" h="1270635">
                <a:moveTo>
                  <a:pt x="1826341" y="1071329"/>
                </a:moveTo>
                <a:lnTo>
                  <a:pt x="1763083" y="1270072"/>
                </a:lnTo>
              </a:path>
            </a:pathLst>
          </a:custGeom>
          <a:ln w="71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66106" y="5186700"/>
            <a:ext cx="3308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n</a:t>
            </a:r>
            <a:r>
              <a:rPr sz="1450" i="1" spc="-280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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9175" y="5825216"/>
            <a:ext cx="75819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50" i="1" spc="15" dirty="0">
                <a:latin typeface="Times New Roman"/>
                <a:cs typeface="Times New Roman"/>
              </a:rPr>
              <a:t>k </a:t>
            </a:r>
            <a:r>
              <a:rPr sz="1450" spc="45" dirty="0">
                <a:latin typeface="Symbol"/>
                <a:cs typeface="Symbol"/>
              </a:rPr>
              <a:t></a:t>
            </a:r>
            <a:r>
              <a:rPr sz="2625" spc="67" baseline="-9523" dirty="0">
                <a:latin typeface="Symbol"/>
                <a:cs typeface="Symbol"/>
              </a:rPr>
              <a:t></a:t>
            </a:r>
            <a:r>
              <a:rPr sz="1450" i="1" spc="45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155" dirty="0">
                <a:latin typeface="Times New Roman"/>
                <a:cs typeface="Times New Roman"/>
              </a:rPr>
              <a:t> </a:t>
            </a:r>
            <a:r>
              <a:rPr sz="2625" spc="-172" baseline="-9523" dirty="0">
                <a:latin typeface="Symbol"/>
                <a:cs typeface="Symbol"/>
              </a:rPr>
              <a:t></a:t>
            </a:r>
            <a:endParaRPr sz="2625" baseline="-9523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24849" y="5128224"/>
            <a:ext cx="71945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25" spc="-30" baseline="-9523" dirty="0">
                <a:latin typeface="Symbol"/>
                <a:cs typeface="Symbol"/>
              </a:rPr>
              <a:t></a:t>
            </a:r>
            <a:r>
              <a:rPr sz="1450" i="1" spc="-20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290" dirty="0">
                <a:latin typeface="Times New Roman"/>
                <a:cs typeface="Times New Roman"/>
              </a:rPr>
              <a:t> </a:t>
            </a:r>
            <a:r>
              <a:rPr sz="2625" spc="-37" baseline="-9523" dirty="0">
                <a:latin typeface="Symbol"/>
                <a:cs typeface="Symbol"/>
              </a:rPr>
              <a:t></a:t>
            </a:r>
            <a:r>
              <a:rPr sz="1450" spc="-25" dirty="0">
                <a:latin typeface="Symbol"/>
                <a:cs typeface="Symbol"/>
              </a:rPr>
              <a:t></a:t>
            </a:r>
            <a:r>
              <a:rPr sz="1450" spc="-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16829" y="5861413"/>
            <a:ext cx="33401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k</a:t>
            </a:r>
            <a:r>
              <a:rPr sz="1450" i="1" spc="-18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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66106" y="4115370"/>
            <a:ext cx="3308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n</a:t>
            </a:r>
            <a:r>
              <a:rPr sz="1450" i="1" spc="-280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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9175" y="4753886"/>
            <a:ext cx="75819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50" i="1" spc="15" dirty="0">
                <a:latin typeface="Times New Roman"/>
                <a:cs typeface="Times New Roman"/>
              </a:rPr>
              <a:t>k </a:t>
            </a:r>
            <a:r>
              <a:rPr sz="1450" spc="45" dirty="0">
                <a:latin typeface="Symbol"/>
                <a:cs typeface="Symbol"/>
              </a:rPr>
              <a:t></a:t>
            </a:r>
            <a:r>
              <a:rPr sz="2625" spc="67" baseline="-9523" dirty="0">
                <a:latin typeface="Symbol"/>
                <a:cs typeface="Symbol"/>
              </a:rPr>
              <a:t></a:t>
            </a:r>
            <a:r>
              <a:rPr sz="1450" i="1" spc="45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155" dirty="0">
                <a:latin typeface="Times New Roman"/>
                <a:cs typeface="Times New Roman"/>
              </a:rPr>
              <a:t> </a:t>
            </a:r>
            <a:r>
              <a:rPr sz="2625" spc="-172" baseline="-9523" dirty="0">
                <a:latin typeface="Symbol"/>
                <a:cs typeface="Symbol"/>
              </a:rPr>
              <a:t></a:t>
            </a:r>
            <a:endParaRPr sz="2625" baseline="-9523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0162" y="4093091"/>
            <a:ext cx="5905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23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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18371" y="4790083"/>
            <a:ext cx="33401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k</a:t>
            </a:r>
            <a:r>
              <a:rPr sz="1450" i="1" spc="-18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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2771" y="3044041"/>
            <a:ext cx="3308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n</a:t>
            </a:r>
            <a:r>
              <a:rPr sz="1450" i="1" spc="-280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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45839" y="3682556"/>
            <a:ext cx="75819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50" i="1" spc="15" dirty="0">
                <a:latin typeface="Times New Roman"/>
                <a:cs typeface="Times New Roman"/>
              </a:rPr>
              <a:t>k </a:t>
            </a:r>
            <a:r>
              <a:rPr sz="1450" spc="45" dirty="0">
                <a:latin typeface="Symbol"/>
                <a:cs typeface="Symbol"/>
              </a:rPr>
              <a:t></a:t>
            </a:r>
            <a:r>
              <a:rPr sz="2625" spc="67" baseline="-9523" dirty="0">
                <a:latin typeface="Symbol"/>
                <a:cs typeface="Symbol"/>
              </a:rPr>
              <a:t></a:t>
            </a:r>
            <a:r>
              <a:rPr sz="1450" i="1" spc="45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155" dirty="0">
                <a:latin typeface="Times New Roman"/>
                <a:cs typeface="Times New Roman"/>
              </a:rPr>
              <a:t> </a:t>
            </a:r>
            <a:r>
              <a:rPr sz="2625" spc="-172" baseline="-9523" dirty="0">
                <a:latin typeface="Symbol"/>
                <a:cs typeface="Symbol"/>
              </a:rPr>
              <a:t></a:t>
            </a:r>
            <a:endParaRPr sz="2625" baseline="-9523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6352" y="2985564"/>
            <a:ext cx="71945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25" spc="-30" baseline="-9523" dirty="0">
                <a:latin typeface="Symbol"/>
                <a:cs typeface="Symbol"/>
              </a:rPr>
              <a:t></a:t>
            </a:r>
            <a:r>
              <a:rPr sz="1450" i="1" spc="-20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290" dirty="0">
                <a:latin typeface="Times New Roman"/>
                <a:cs typeface="Times New Roman"/>
              </a:rPr>
              <a:t> </a:t>
            </a:r>
            <a:r>
              <a:rPr sz="2625" spc="-37" baseline="-9523" dirty="0">
                <a:latin typeface="Symbol"/>
                <a:cs typeface="Symbol"/>
              </a:rPr>
              <a:t></a:t>
            </a:r>
            <a:r>
              <a:rPr sz="1450" spc="-25" dirty="0">
                <a:latin typeface="Symbol"/>
                <a:cs typeface="Symbol"/>
              </a:rPr>
              <a:t></a:t>
            </a:r>
            <a:r>
              <a:rPr sz="1450" spc="-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18371" y="3718754"/>
            <a:ext cx="33401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i="1" spc="15" dirty="0">
                <a:latin typeface="Times New Roman"/>
                <a:cs typeface="Times New Roman"/>
              </a:rPr>
              <a:t>k</a:t>
            </a:r>
            <a:r>
              <a:rPr sz="1450" i="1" spc="-18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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26352" y="1914235"/>
            <a:ext cx="71945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25" spc="-30" baseline="-9523" dirty="0">
                <a:latin typeface="Symbol"/>
                <a:cs typeface="Symbol"/>
              </a:rPr>
              <a:t></a:t>
            </a:r>
            <a:r>
              <a:rPr sz="1450" i="1" spc="-20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290" dirty="0">
                <a:latin typeface="Times New Roman"/>
                <a:cs typeface="Times New Roman"/>
              </a:rPr>
              <a:t> </a:t>
            </a:r>
            <a:r>
              <a:rPr sz="2625" spc="-37" baseline="-9523" dirty="0">
                <a:latin typeface="Symbol"/>
                <a:cs typeface="Symbol"/>
              </a:rPr>
              <a:t></a:t>
            </a:r>
            <a:r>
              <a:rPr sz="1450" spc="-25" dirty="0">
                <a:latin typeface="Symbol"/>
                <a:cs typeface="Symbol"/>
              </a:rPr>
              <a:t></a:t>
            </a:r>
            <a:r>
              <a:rPr sz="1450" spc="-2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0679" y="1972711"/>
            <a:ext cx="404241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3640" algn="l"/>
              </a:tabLst>
            </a:pPr>
            <a:r>
              <a:rPr sz="1450" i="1" spc="15" dirty="0">
                <a:latin typeface="Times New Roman"/>
                <a:cs typeface="Times New Roman"/>
              </a:rPr>
              <a:t>n</a:t>
            </a:r>
            <a:r>
              <a:rPr sz="1450" i="1" spc="-22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</a:t>
            </a:r>
            <a:r>
              <a:rPr sz="1450" spc="-5" dirty="0">
                <a:latin typeface="Times New Roman"/>
                <a:cs typeface="Times New Roman"/>
              </a:rPr>
              <a:t>1	</a:t>
            </a:r>
            <a:r>
              <a:rPr sz="1450" i="1" spc="15" dirty="0">
                <a:latin typeface="Times New Roman"/>
                <a:cs typeface="Times New Roman"/>
              </a:rPr>
              <a:t>n</a:t>
            </a:r>
            <a:r>
              <a:rPr sz="1450" i="1" spc="-27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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9795" y="2647424"/>
            <a:ext cx="19621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640839" algn="l"/>
              </a:tabLst>
            </a:pPr>
            <a:r>
              <a:rPr sz="1450" i="1" spc="15" dirty="0">
                <a:latin typeface="Times New Roman"/>
                <a:cs typeface="Times New Roman"/>
              </a:rPr>
              <a:t>k</a:t>
            </a:r>
            <a:r>
              <a:rPr sz="1450" i="1" spc="-120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</a:t>
            </a:r>
            <a:r>
              <a:rPr sz="1450" spc="-5" dirty="0">
                <a:latin typeface="Times New Roman"/>
                <a:cs typeface="Times New Roman"/>
              </a:rPr>
              <a:t>1	</a:t>
            </a:r>
            <a:r>
              <a:rPr sz="1450" i="1" spc="15" dirty="0">
                <a:latin typeface="Times New Roman"/>
                <a:cs typeface="Times New Roman"/>
              </a:rPr>
              <a:t>k</a:t>
            </a:r>
            <a:r>
              <a:rPr sz="1450" i="1" spc="-18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Symbol"/>
                <a:cs typeface="Symbol"/>
              </a:rPr>
              <a:t>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7026" y="5238091"/>
            <a:ext cx="3709670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3115945" algn="l"/>
              </a:tabLst>
            </a:pP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3350" spc="-114" dirty="0">
                <a:latin typeface="Symbol"/>
                <a:cs typeface="Symbol"/>
              </a:rPr>
              <a:t></a:t>
            </a:r>
            <a:r>
              <a:rPr sz="2550" spc="-114" dirty="0">
                <a:latin typeface="Times New Roman"/>
                <a:cs typeface="Times New Roman"/>
              </a:rPr>
              <a:t>lg </a:t>
            </a:r>
            <a:r>
              <a:rPr sz="2550" i="1" spc="-5" dirty="0">
                <a:latin typeface="Times New Roman"/>
                <a:cs typeface="Times New Roman"/>
              </a:rPr>
              <a:t>n </a:t>
            </a:r>
            <a:r>
              <a:rPr sz="2550" spc="-5" dirty="0">
                <a:latin typeface="Symbol"/>
                <a:cs typeface="Symbol"/>
              </a:rPr>
              <a:t>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2550" spc="-170" dirty="0">
                <a:latin typeface="Times New Roman"/>
                <a:cs typeface="Times New Roman"/>
              </a:rPr>
              <a:t>1</a:t>
            </a:r>
            <a:r>
              <a:rPr sz="3350" spc="-170" dirty="0">
                <a:latin typeface="Symbol"/>
                <a:cs typeface="Symbol"/>
              </a:rPr>
              <a:t></a:t>
            </a:r>
            <a:r>
              <a:rPr sz="3350" spc="-170" dirty="0">
                <a:latin typeface="Times New Roman"/>
                <a:cs typeface="Times New Roman"/>
              </a:rPr>
              <a:t> 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15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 </a:t>
            </a:r>
            <a:r>
              <a:rPr sz="2550" spc="-5" dirty="0">
                <a:latin typeface="Symbol"/>
                <a:cs typeface="Symbol"/>
              </a:rPr>
              <a:t></a:t>
            </a:r>
            <a:r>
              <a:rPr sz="2550" spc="-375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lg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n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735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14326" y="4166761"/>
            <a:ext cx="3735070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4"/>
              </a:spcBef>
              <a:tabLst>
                <a:tab pos="481330" algn="l"/>
                <a:tab pos="3128645" algn="l"/>
              </a:tabLst>
            </a:pP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644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r>
              <a:rPr sz="2550" i="1" spc="-340" dirty="0">
                <a:latin typeface="Times New Roman"/>
                <a:cs typeface="Times New Roman"/>
              </a:rPr>
              <a:t> </a:t>
            </a:r>
            <a:r>
              <a:rPr sz="3350" spc="-114" dirty="0">
                <a:latin typeface="Symbol"/>
                <a:cs typeface="Symbol"/>
              </a:rPr>
              <a:t></a:t>
            </a:r>
            <a:r>
              <a:rPr sz="2550" spc="-114" dirty="0">
                <a:latin typeface="Times New Roman"/>
                <a:cs typeface="Times New Roman"/>
              </a:rPr>
              <a:t>lg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n</a:t>
            </a:r>
            <a:r>
              <a:rPr sz="2550" i="1" spc="-9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</a:t>
            </a:r>
            <a:r>
              <a:rPr sz="2550" spc="-395" dirty="0">
                <a:latin typeface="Times New Roman"/>
                <a:cs typeface="Times New Roman"/>
              </a:rPr>
              <a:t> </a:t>
            </a:r>
            <a:r>
              <a:rPr sz="2550" spc="-20" dirty="0">
                <a:latin typeface="Times New Roman"/>
                <a:cs typeface="Times New Roman"/>
              </a:rPr>
              <a:t>1</a:t>
            </a:r>
            <a:r>
              <a:rPr sz="3350" spc="-20" dirty="0">
                <a:latin typeface="Symbol"/>
                <a:cs typeface="Symbol"/>
              </a:rPr>
              <a:t></a:t>
            </a:r>
            <a:r>
              <a:rPr sz="2550" spc="-20" dirty="0">
                <a:latin typeface="Symbol"/>
                <a:cs typeface="Symbol"/>
              </a:rPr>
              <a:t></a:t>
            </a:r>
            <a:r>
              <a:rPr sz="2550" spc="-95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lg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n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719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60699" y="2511764"/>
            <a:ext cx="2285365" cy="119126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062355">
              <a:lnSpc>
                <a:spcPct val="100000"/>
              </a:lnSpc>
              <a:spcBef>
                <a:spcPts val="900"/>
              </a:spcBef>
            </a:pPr>
            <a:r>
              <a:rPr sz="1450" i="1" spc="15" dirty="0">
                <a:latin typeface="Times New Roman"/>
                <a:cs typeface="Times New Roman"/>
              </a:rPr>
              <a:t>k </a:t>
            </a:r>
            <a:r>
              <a:rPr sz="1450" spc="45" dirty="0">
                <a:latin typeface="Symbol"/>
                <a:cs typeface="Symbol"/>
              </a:rPr>
              <a:t></a:t>
            </a:r>
            <a:r>
              <a:rPr sz="2625" spc="67" baseline="-9523" dirty="0">
                <a:latin typeface="Symbol"/>
                <a:cs typeface="Symbol"/>
              </a:rPr>
              <a:t></a:t>
            </a:r>
            <a:r>
              <a:rPr sz="1450" i="1" spc="45" dirty="0">
                <a:latin typeface="Times New Roman"/>
                <a:cs typeface="Times New Roman"/>
              </a:rPr>
              <a:t>n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r>
              <a:rPr sz="1450" spc="-105" dirty="0">
                <a:latin typeface="Times New Roman"/>
                <a:cs typeface="Times New Roman"/>
              </a:rPr>
              <a:t> </a:t>
            </a:r>
            <a:r>
              <a:rPr sz="2625" spc="-172" baseline="-9523" dirty="0">
                <a:latin typeface="Symbol"/>
                <a:cs typeface="Symbol"/>
              </a:rPr>
              <a:t></a:t>
            </a:r>
            <a:endParaRPr sz="2625" baseline="-9523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710"/>
              </a:spcBef>
              <a:tabLst>
                <a:tab pos="634365" algn="l"/>
                <a:tab pos="1678939" algn="l"/>
              </a:tabLst>
            </a:pPr>
            <a:r>
              <a:rPr sz="3350" spc="-285" dirty="0">
                <a:latin typeface="Symbol"/>
                <a:cs typeface="Symbol"/>
              </a:rPr>
              <a:t></a:t>
            </a:r>
            <a:r>
              <a:rPr sz="3350" spc="-285" dirty="0">
                <a:latin typeface="Times New Roman"/>
                <a:cs typeface="Times New Roman"/>
              </a:rPr>
              <a:t>	</a:t>
            </a:r>
            <a:r>
              <a:rPr sz="3350" dirty="0">
                <a:latin typeface="Symbol"/>
                <a:cs typeface="Symbol"/>
              </a:rPr>
              <a:t>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100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lg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n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727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27026" y="3095431"/>
            <a:ext cx="1986914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468630" algn="l"/>
                <a:tab pos="1478280" algn="l"/>
                <a:tab pos="1786255" algn="l"/>
              </a:tabLst>
            </a:pPr>
            <a:r>
              <a:rPr sz="2550" spc="-5" dirty="0">
                <a:latin typeface="Symbol"/>
                <a:cs typeface="Symbol"/>
              </a:rPr>
              <a:t></a:t>
            </a:r>
            <a:r>
              <a:rPr sz="2550" spc="-5" dirty="0">
                <a:latin typeface="Times New Roman"/>
                <a:cs typeface="Times New Roman"/>
              </a:rPr>
              <a:t>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644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r>
              <a:rPr sz="2550" i="1" spc="-45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lg	</a:t>
            </a:r>
            <a:r>
              <a:rPr sz="2550" i="1" spc="-5" dirty="0">
                <a:latin typeface="Times New Roman"/>
                <a:cs typeface="Times New Roman"/>
              </a:rPr>
              <a:t>n	</a:t>
            </a:r>
            <a:r>
              <a:rPr sz="2550" spc="-5" dirty="0">
                <a:latin typeface="Times New Roman"/>
                <a:cs typeface="Times New Roman"/>
              </a:rPr>
              <a:t>2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9657" y="2024101"/>
            <a:ext cx="434276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1666239" algn="l"/>
                <a:tab pos="3749040" algn="l"/>
              </a:tabLst>
            </a:pP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885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 </a:t>
            </a:r>
            <a:r>
              <a:rPr sz="2550" spc="-10" dirty="0">
                <a:latin typeface="Times New Roman"/>
                <a:cs typeface="Times New Roman"/>
              </a:rPr>
              <a:t>lg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r>
              <a:rPr sz="2550" i="1" spc="215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Symbol"/>
                <a:cs typeface="Symbol"/>
              </a:rPr>
              <a:t></a:t>
            </a:r>
            <a:r>
              <a:rPr sz="2550" spc="-5" dirty="0">
                <a:latin typeface="Times New Roman"/>
                <a:cs typeface="Times New Roman"/>
              </a:rPr>
              <a:t>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869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 </a:t>
            </a:r>
            <a:r>
              <a:rPr sz="2550" spc="-10" dirty="0">
                <a:latin typeface="Times New Roman"/>
                <a:cs typeface="Times New Roman"/>
              </a:rPr>
              <a:t>lg </a:t>
            </a:r>
            <a:r>
              <a:rPr sz="2550" i="1" spc="-5" dirty="0">
                <a:latin typeface="Times New Roman"/>
                <a:cs typeface="Times New Roman"/>
              </a:rPr>
              <a:t>k </a:t>
            </a:r>
            <a:r>
              <a:rPr sz="2550" spc="-5" dirty="0">
                <a:latin typeface="Symbol"/>
                <a:cs typeface="Symbol"/>
              </a:rPr>
              <a:t>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2550" spc="-10" dirty="0">
                <a:latin typeface="Times New Roman"/>
                <a:cs typeface="Times New Roman"/>
              </a:rPr>
              <a:t>lg</a:t>
            </a:r>
            <a:r>
              <a:rPr sz="2550" spc="-130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n	</a:t>
            </a:r>
            <a:r>
              <a:rPr sz="5700" spc="15" baseline="-8771" dirty="0">
                <a:latin typeface="Symbol"/>
                <a:cs typeface="Symbol"/>
              </a:rPr>
              <a:t></a:t>
            </a:r>
            <a:r>
              <a:rPr sz="5700" spc="-735" baseline="-8771" dirty="0">
                <a:latin typeface="Times New Roman"/>
                <a:cs typeface="Times New Roman"/>
              </a:rPr>
              <a:t> </a:t>
            </a:r>
            <a:r>
              <a:rPr sz="2550" i="1" spc="-5" dirty="0">
                <a:latin typeface="Times New Roman"/>
                <a:cs typeface="Times New Roman"/>
              </a:rPr>
              <a:t>k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59628" y="3099942"/>
            <a:ext cx="2675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İlk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terimdeki 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k,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n/2</a:t>
            </a:r>
            <a:r>
              <a:rPr sz="1800" b="1" spc="-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ile 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sınırlandırılır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31890" y="4246879"/>
            <a:ext cx="2722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n/2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= 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– 1 ile</a:t>
            </a:r>
            <a:r>
              <a:rPr sz="1800" b="1" spc="-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sınırlıdır 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ve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70828" y="5445353"/>
            <a:ext cx="2540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(lg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n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- 1) i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toplamın</a:t>
            </a:r>
            <a:r>
              <a:rPr sz="1800" b="1" spc="-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dışına 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taşıyın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7826" y="2065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4273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latin typeface="Calibri"/>
                <a:cs typeface="Calibri"/>
              </a:rPr>
              <a:t>Daha </a:t>
            </a:r>
            <a:r>
              <a:rPr b="0" spc="-10" dirty="0">
                <a:latin typeface="Calibri"/>
                <a:cs typeface="Calibri"/>
              </a:rPr>
              <a:t>sıkı </a:t>
            </a:r>
            <a:r>
              <a:rPr b="0" spc="-5" dirty="0">
                <a:latin typeface="Calibri"/>
                <a:cs typeface="Calibri"/>
              </a:rPr>
              <a:t>bir </a:t>
            </a:r>
            <a:r>
              <a:rPr b="0" spc="-15" dirty="0">
                <a:latin typeface="Calibri"/>
                <a:cs typeface="Calibri"/>
              </a:rPr>
              <a:t>üst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sınır</a:t>
            </a:r>
          </a:p>
        </p:txBody>
      </p:sp>
      <p:sp>
        <p:nvSpPr>
          <p:cNvPr id="4" name="object 4"/>
          <p:cNvSpPr/>
          <p:nvPr/>
        </p:nvSpPr>
        <p:spPr>
          <a:xfrm>
            <a:off x="2705873" y="2054293"/>
            <a:ext cx="2646680" cy="3126105"/>
          </a:xfrm>
          <a:custGeom>
            <a:avLst/>
            <a:gdLst/>
            <a:ahLst/>
            <a:cxnLst/>
            <a:rect l="l" t="t" r="r" b="b"/>
            <a:pathLst>
              <a:path w="2646679" h="3126104">
                <a:moveTo>
                  <a:pt x="620483" y="0"/>
                </a:moveTo>
                <a:lnTo>
                  <a:pt x="562404" y="184969"/>
                </a:lnTo>
              </a:path>
              <a:path w="2646679" h="3126104">
                <a:moveTo>
                  <a:pt x="2254155" y="647656"/>
                </a:moveTo>
                <a:lnTo>
                  <a:pt x="2195838" y="832362"/>
                </a:lnTo>
              </a:path>
              <a:path w="2646679" h="3126104">
                <a:moveTo>
                  <a:pt x="58871" y="995262"/>
                </a:moveTo>
                <a:lnTo>
                  <a:pt x="0" y="1179969"/>
                </a:lnTo>
              </a:path>
              <a:path w="2646679" h="3126104">
                <a:moveTo>
                  <a:pt x="1012871" y="995262"/>
                </a:moveTo>
                <a:lnTo>
                  <a:pt x="954026" y="1179969"/>
                </a:lnTo>
              </a:path>
              <a:path w="2646679" h="3126104">
                <a:moveTo>
                  <a:pt x="2646542" y="1642682"/>
                </a:moveTo>
                <a:lnTo>
                  <a:pt x="2587697" y="1827520"/>
                </a:lnTo>
              </a:path>
              <a:path w="2646679" h="3126104">
                <a:moveTo>
                  <a:pt x="883570" y="1990945"/>
                </a:moveTo>
                <a:lnTo>
                  <a:pt x="824725" y="2175073"/>
                </a:lnTo>
              </a:path>
              <a:path w="2646679" h="3126104">
                <a:moveTo>
                  <a:pt x="1793159" y="2941226"/>
                </a:moveTo>
                <a:lnTo>
                  <a:pt x="1734314" y="3126038"/>
                </a:lnTo>
              </a:path>
            </a:pathLst>
          </a:custGeom>
          <a:ln w="6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57247" y="5454310"/>
            <a:ext cx="141605" cy="386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5" dirty="0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4000" y="5454310"/>
            <a:ext cx="141605" cy="386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5" dirty="0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5121" y="5416383"/>
            <a:ext cx="176530" cy="386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10" dirty="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7956" y="4915189"/>
            <a:ext cx="67246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spc="-37" baseline="-8417" dirty="0">
                <a:latin typeface="Symbol"/>
                <a:cs typeface="Symbol"/>
              </a:rPr>
              <a:t></a:t>
            </a:r>
            <a:r>
              <a:rPr sz="1350" i="1" spc="-25" dirty="0">
                <a:latin typeface="Times New Roman"/>
                <a:cs typeface="Times New Roman"/>
              </a:rPr>
              <a:t>n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285" dirty="0">
                <a:latin typeface="Times New Roman"/>
                <a:cs typeface="Times New Roman"/>
              </a:rPr>
              <a:t> </a:t>
            </a:r>
            <a:r>
              <a:rPr sz="2475" spc="-37" baseline="-8417" dirty="0">
                <a:latin typeface="Symbol"/>
                <a:cs typeface="Symbol"/>
              </a:rPr>
              <a:t>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7724" y="5596579"/>
            <a:ext cx="311785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8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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8366" y="3964908"/>
            <a:ext cx="67246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spc="-37" baseline="-8417" dirty="0">
                <a:latin typeface="Symbol"/>
                <a:cs typeface="Symbol"/>
              </a:rPr>
              <a:t></a:t>
            </a:r>
            <a:r>
              <a:rPr sz="1350" i="1" spc="-25" dirty="0">
                <a:latin typeface="Times New Roman"/>
                <a:cs typeface="Times New Roman"/>
              </a:rPr>
              <a:t>n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285" dirty="0">
                <a:latin typeface="Times New Roman"/>
                <a:cs typeface="Times New Roman"/>
              </a:rPr>
              <a:t> </a:t>
            </a:r>
            <a:r>
              <a:rPr sz="2475" spc="-37" baseline="-8417" dirty="0">
                <a:latin typeface="Symbol"/>
                <a:cs typeface="Symbol"/>
              </a:rPr>
              <a:t>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4531" y="4019443"/>
            <a:ext cx="309245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15" dirty="0">
                <a:latin typeface="Times New Roman"/>
                <a:cs typeface="Times New Roman"/>
              </a:rPr>
              <a:t>n</a:t>
            </a:r>
            <a:r>
              <a:rPr sz="1350" i="1" spc="-26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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3898" y="4646290"/>
            <a:ext cx="1265555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66469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2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Symbol"/>
                <a:cs typeface="Symbol"/>
              </a:rPr>
              <a:t></a:t>
            </a:r>
            <a:r>
              <a:rPr sz="1350" dirty="0">
                <a:latin typeface="Times New Roman"/>
                <a:cs typeface="Times New Roman"/>
              </a:rPr>
              <a:t>1	</a:t>
            </a: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8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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72935" y="3024338"/>
            <a:ext cx="309245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i="1" spc="15" dirty="0">
                <a:latin typeface="Times New Roman"/>
                <a:cs typeface="Times New Roman"/>
              </a:rPr>
              <a:t>n</a:t>
            </a:r>
            <a:r>
              <a:rPr sz="1350" i="1" spc="-26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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0208" y="3617328"/>
            <a:ext cx="70802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i="1" spc="15" dirty="0">
                <a:latin typeface="Times New Roman"/>
                <a:cs typeface="Times New Roman"/>
              </a:rPr>
              <a:t>k </a:t>
            </a:r>
            <a:r>
              <a:rPr sz="1350" spc="35" dirty="0">
                <a:latin typeface="Symbol"/>
                <a:cs typeface="Symbol"/>
              </a:rPr>
              <a:t></a:t>
            </a:r>
            <a:r>
              <a:rPr sz="2475" spc="52" baseline="-8417" dirty="0">
                <a:latin typeface="Symbol"/>
                <a:cs typeface="Symbol"/>
              </a:rPr>
              <a:t></a:t>
            </a:r>
            <a:r>
              <a:rPr sz="1350" i="1" spc="35" dirty="0">
                <a:latin typeface="Times New Roman"/>
                <a:cs typeface="Times New Roman"/>
              </a:rPr>
              <a:t>n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170" dirty="0">
                <a:latin typeface="Times New Roman"/>
                <a:cs typeface="Times New Roman"/>
              </a:rPr>
              <a:t> </a:t>
            </a:r>
            <a:r>
              <a:rPr sz="2475" spc="-165" baseline="-8417" dirty="0">
                <a:latin typeface="Symbol"/>
                <a:cs typeface="Symbol"/>
              </a:rPr>
              <a:t></a:t>
            </a:r>
            <a:endParaRPr sz="2475" baseline="-841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90940" y="2969725"/>
            <a:ext cx="165227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1004569" algn="l"/>
              </a:tabLst>
            </a:pPr>
            <a:r>
              <a:rPr sz="2475" spc="-37" baseline="-8417" dirty="0">
                <a:latin typeface="Symbol"/>
                <a:cs typeface="Symbol"/>
              </a:rPr>
              <a:t></a:t>
            </a:r>
            <a:r>
              <a:rPr sz="1350" i="1" spc="-25" dirty="0">
                <a:latin typeface="Times New Roman"/>
                <a:cs typeface="Times New Roman"/>
              </a:rPr>
              <a:t>n</a:t>
            </a:r>
            <a:r>
              <a:rPr sz="1350" i="1" spc="270" dirty="0">
                <a:latin typeface="Times New Roman"/>
                <a:cs typeface="Times New Roman"/>
              </a:rPr>
              <a:t>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195" dirty="0">
                <a:latin typeface="Times New Roman"/>
                <a:cs typeface="Times New Roman"/>
              </a:rPr>
              <a:t> </a:t>
            </a:r>
            <a:r>
              <a:rPr sz="2475" spc="-37" baseline="-8417" dirty="0">
                <a:latin typeface="Symbol"/>
                <a:cs typeface="Symbol"/>
              </a:rPr>
              <a:t>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	</a:t>
            </a:r>
            <a:r>
              <a:rPr sz="2475" spc="-37" baseline="-8417" dirty="0">
                <a:latin typeface="Symbol"/>
                <a:cs typeface="Symbol"/>
              </a:rPr>
              <a:t></a:t>
            </a:r>
            <a:r>
              <a:rPr sz="1350" i="1" spc="-25" dirty="0">
                <a:latin typeface="Times New Roman"/>
                <a:cs typeface="Times New Roman"/>
              </a:rPr>
              <a:t>n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270" dirty="0">
                <a:latin typeface="Times New Roman"/>
                <a:cs typeface="Times New Roman"/>
              </a:rPr>
              <a:t> </a:t>
            </a:r>
            <a:r>
              <a:rPr sz="2475" spc="-37" baseline="-8417" dirty="0">
                <a:latin typeface="Symbol"/>
                <a:cs typeface="Symbol"/>
              </a:rPr>
              <a:t>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3357" y="3651185"/>
            <a:ext cx="1266190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66469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14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</a:t>
            </a:r>
            <a:r>
              <a:rPr sz="1350" spc="-5" dirty="0">
                <a:latin typeface="Times New Roman"/>
                <a:cs typeface="Times New Roman"/>
              </a:rPr>
              <a:t>1	</a:t>
            </a: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8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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77821" y="2621593"/>
            <a:ext cx="70866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i="1" spc="15" dirty="0">
                <a:latin typeface="Times New Roman"/>
                <a:cs typeface="Times New Roman"/>
              </a:rPr>
              <a:t>k </a:t>
            </a:r>
            <a:r>
              <a:rPr sz="1350" spc="35" dirty="0">
                <a:latin typeface="Symbol"/>
                <a:cs typeface="Symbol"/>
              </a:rPr>
              <a:t></a:t>
            </a:r>
            <a:r>
              <a:rPr sz="2475" spc="52" baseline="-8417" dirty="0">
                <a:latin typeface="Symbol"/>
                <a:cs typeface="Symbol"/>
              </a:rPr>
              <a:t></a:t>
            </a:r>
            <a:r>
              <a:rPr sz="1350" i="1" spc="35" dirty="0">
                <a:latin typeface="Times New Roman"/>
                <a:cs typeface="Times New Roman"/>
              </a:rPr>
              <a:t>n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160" dirty="0">
                <a:latin typeface="Times New Roman"/>
                <a:cs typeface="Times New Roman"/>
              </a:rPr>
              <a:t> </a:t>
            </a:r>
            <a:r>
              <a:rPr sz="2475" spc="-165" baseline="-8417" dirty="0">
                <a:latin typeface="Symbol"/>
                <a:cs typeface="Symbol"/>
              </a:rPr>
              <a:t></a:t>
            </a:r>
            <a:endParaRPr sz="2475" baseline="-841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65385" y="1973937"/>
            <a:ext cx="67310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75" spc="-37" baseline="-8417" dirty="0">
                <a:latin typeface="Symbol"/>
                <a:cs typeface="Symbol"/>
              </a:rPr>
              <a:t></a:t>
            </a:r>
            <a:r>
              <a:rPr sz="1350" i="1" spc="-25" dirty="0">
                <a:latin typeface="Times New Roman"/>
                <a:cs typeface="Times New Roman"/>
              </a:rPr>
              <a:t>n </a:t>
            </a:r>
            <a:r>
              <a:rPr sz="1350" spc="15" dirty="0">
                <a:latin typeface="Times New Roman"/>
                <a:cs typeface="Times New Roman"/>
              </a:rPr>
              <a:t>2</a:t>
            </a:r>
            <a:r>
              <a:rPr sz="1350" spc="-280" dirty="0">
                <a:latin typeface="Times New Roman"/>
                <a:cs typeface="Times New Roman"/>
              </a:rPr>
              <a:t> </a:t>
            </a:r>
            <a:r>
              <a:rPr sz="2475" spc="-37" baseline="-8417" dirty="0">
                <a:latin typeface="Symbol"/>
                <a:cs typeface="Symbol"/>
              </a:rPr>
              <a:t></a:t>
            </a:r>
            <a:r>
              <a:rPr sz="1350" spc="-25" dirty="0">
                <a:latin typeface="Symbol"/>
                <a:cs typeface="Symbol"/>
              </a:rPr>
              <a:t></a:t>
            </a:r>
            <a:r>
              <a:rPr sz="1350" spc="-2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568" y="2028550"/>
            <a:ext cx="4271010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973195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n</a:t>
            </a:r>
            <a:r>
              <a:rPr sz="1350" i="1" spc="-2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</a:t>
            </a:r>
            <a:r>
              <a:rPr sz="1350" spc="-5" dirty="0">
                <a:latin typeface="Times New Roman"/>
                <a:cs typeface="Times New Roman"/>
              </a:rPr>
              <a:t>1	</a:t>
            </a:r>
            <a:r>
              <a:rPr sz="1350" i="1" spc="15" dirty="0">
                <a:latin typeface="Times New Roman"/>
                <a:cs typeface="Times New Roman"/>
              </a:rPr>
              <a:t>n</a:t>
            </a:r>
            <a:r>
              <a:rPr sz="1350" i="1" spc="-26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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8916" y="2655450"/>
            <a:ext cx="2837815" cy="235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38730" algn="l"/>
              </a:tabLst>
            </a:pP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14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</a:t>
            </a:r>
            <a:r>
              <a:rPr sz="1350" spc="-5" dirty="0">
                <a:latin typeface="Times New Roman"/>
                <a:cs typeface="Times New Roman"/>
              </a:rPr>
              <a:t>1	</a:t>
            </a:r>
            <a:r>
              <a:rPr sz="1350" i="1" spc="15" dirty="0">
                <a:latin typeface="Times New Roman"/>
                <a:cs typeface="Times New Roman"/>
              </a:rPr>
              <a:t>k</a:t>
            </a:r>
            <a:r>
              <a:rPr sz="1350" i="1" spc="-18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Symbol"/>
                <a:cs typeface="Symbol"/>
              </a:rPr>
              <a:t></a:t>
            </a:r>
            <a:r>
              <a:rPr sz="1350" spc="-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1847" y="5017737"/>
            <a:ext cx="1120140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65785" algn="l"/>
              </a:tabLst>
            </a:pPr>
            <a:r>
              <a:rPr sz="3525" spc="7" baseline="-4728" dirty="0">
                <a:latin typeface="Symbol"/>
                <a:cs typeface="Symbol"/>
              </a:rPr>
              <a:t></a:t>
            </a:r>
            <a:r>
              <a:rPr sz="3525" spc="-202" baseline="-4728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Symbol"/>
                <a:cs typeface="Symbol"/>
              </a:rPr>
              <a:t></a:t>
            </a:r>
            <a:r>
              <a:rPr sz="2350" spc="10" dirty="0">
                <a:latin typeface="Times New Roman"/>
                <a:cs typeface="Times New Roman"/>
              </a:rPr>
              <a:t>	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-72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14000" y="4871101"/>
            <a:ext cx="1484630" cy="501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25" spc="7" baseline="-4728" dirty="0">
                <a:latin typeface="Symbol"/>
                <a:cs typeface="Symbol"/>
              </a:rPr>
              <a:t></a:t>
            </a:r>
            <a:r>
              <a:rPr sz="3525" spc="-172" baseline="-4728" dirty="0">
                <a:latin typeface="Times New Roman"/>
                <a:cs typeface="Times New Roman"/>
              </a:rPr>
              <a:t> </a:t>
            </a:r>
            <a:r>
              <a:rPr sz="3100" u="heavy" spc="-1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2350" i="1" u="heavy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 </a:t>
            </a:r>
            <a:r>
              <a:rPr sz="2350" u="heavy" spc="1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350" spc="-385" dirty="0">
                <a:latin typeface="Times New Roman"/>
                <a:cs typeface="Times New Roman"/>
              </a:rPr>
              <a:t> </a:t>
            </a:r>
            <a:r>
              <a:rPr sz="235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100" u="heavy" spc="-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235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350" i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35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350" spc="-175" dirty="0">
                <a:latin typeface="Times New Roman"/>
                <a:cs typeface="Times New Roman"/>
              </a:rPr>
              <a:t> </a:t>
            </a:r>
            <a:r>
              <a:rPr sz="3525" spc="7" baseline="-4728" dirty="0">
                <a:latin typeface="Symbol"/>
                <a:cs typeface="Symbol"/>
              </a:rPr>
              <a:t></a:t>
            </a:r>
            <a:endParaRPr sz="3525" baseline="-4728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5960" y="5168130"/>
            <a:ext cx="859155" cy="386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50" spc="10" dirty="0">
                <a:latin typeface="Symbol"/>
                <a:cs typeface="Symbol"/>
              </a:rPr>
              <a:t></a:t>
            </a:r>
            <a:r>
              <a:rPr sz="2350" spc="10" dirty="0">
                <a:latin typeface="Times New Roman"/>
                <a:cs typeface="Times New Roman"/>
              </a:rPr>
              <a:t> </a:t>
            </a:r>
            <a:r>
              <a:rPr sz="2350" spc="-105" dirty="0">
                <a:latin typeface="Times New Roman"/>
                <a:cs typeface="Times New Roman"/>
              </a:rPr>
              <a:t>lg</a:t>
            </a:r>
            <a:r>
              <a:rPr sz="2350" spc="204" dirty="0">
                <a:latin typeface="Times New Roman"/>
                <a:cs typeface="Times New Roman"/>
              </a:rPr>
              <a:t> </a:t>
            </a:r>
            <a:r>
              <a:rPr sz="2350" i="1" spc="35" dirty="0">
                <a:latin typeface="Times New Roman"/>
                <a:cs typeface="Times New Roman"/>
              </a:rPr>
              <a:t>n</a:t>
            </a:r>
            <a:r>
              <a:rPr sz="3525" spc="52" baseline="-4728" dirty="0">
                <a:latin typeface="Symbol"/>
                <a:cs typeface="Symbol"/>
              </a:rPr>
              <a:t></a:t>
            </a:r>
            <a:endParaRPr sz="3525" baseline="-4728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0560" y="4066773"/>
            <a:ext cx="2271395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717675" algn="l"/>
              </a:tabLst>
            </a:pPr>
            <a:r>
              <a:rPr sz="2350" spc="10" dirty="0">
                <a:latin typeface="Symbol"/>
                <a:cs typeface="Symbol"/>
              </a:rPr>
              <a:t></a:t>
            </a:r>
            <a:r>
              <a:rPr sz="2350" spc="10" dirty="0">
                <a:latin typeface="Times New Roman"/>
                <a:cs typeface="Times New Roman"/>
              </a:rPr>
              <a:t> </a:t>
            </a:r>
            <a:r>
              <a:rPr sz="2350" spc="-105" dirty="0">
                <a:latin typeface="Times New Roman"/>
                <a:cs typeface="Times New Roman"/>
              </a:rPr>
              <a:t>lg </a:t>
            </a:r>
            <a:r>
              <a:rPr sz="2350" i="1" spc="65" dirty="0">
                <a:latin typeface="Times New Roman"/>
                <a:cs typeface="Times New Roman"/>
              </a:rPr>
              <a:t>n</a:t>
            </a:r>
            <a:r>
              <a:rPr sz="5325" spc="97" baseline="-9389" dirty="0">
                <a:latin typeface="Symbol"/>
                <a:cs typeface="Symbol"/>
              </a:rPr>
              <a:t></a:t>
            </a:r>
            <a:r>
              <a:rPr sz="5325" spc="-3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</a:t>
            </a:r>
            <a:r>
              <a:rPr sz="2350" i="1" spc="75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Symbol"/>
                <a:cs typeface="Symbol"/>
              </a:rPr>
              <a:t></a:t>
            </a:r>
            <a:r>
              <a:rPr sz="2350" spc="10" dirty="0">
                <a:latin typeface="Times New Roman"/>
                <a:cs typeface="Times New Roman"/>
              </a:rPr>
              <a:t>	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-735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0560" y="3071668"/>
            <a:ext cx="3836035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92810" algn="l"/>
                <a:tab pos="1847214" algn="l"/>
                <a:tab pos="3281679" algn="l"/>
              </a:tabLst>
            </a:pPr>
            <a:r>
              <a:rPr sz="2350" spc="10" dirty="0">
                <a:latin typeface="Symbol"/>
                <a:cs typeface="Symbol"/>
              </a:rPr>
              <a:t></a:t>
            </a:r>
            <a:r>
              <a:rPr sz="2350" spc="215" dirty="0">
                <a:latin typeface="Times New Roman"/>
                <a:cs typeface="Times New Roman"/>
              </a:rPr>
              <a:t> </a:t>
            </a:r>
            <a:r>
              <a:rPr sz="2350" spc="-105" dirty="0">
                <a:latin typeface="Times New Roman"/>
                <a:cs typeface="Times New Roman"/>
              </a:rPr>
              <a:t>lg</a:t>
            </a:r>
            <a:r>
              <a:rPr sz="2350" spc="8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n	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-63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</a:t>
            </a:r>
            <a:r>
              <a:rPr sz="2350" i="1" spc="7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Symbol"/>
                <a:cs typeface="Symbol"/>
              </a:rPr>
              <a:t></a:t>
            </a:r>
            <a:r>
              <a:rPr sz="2350" spc="10" dirty="0">
                <a:latin typeface="Times New Roman"/>
                <a:cs typeface="Times New Roman"/>
              </a:rPr>
              <a:t>	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-705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 </a:t>
            </a:r>
            <a:r>
              <a:rPr sz="2350" spc="10" dirty="0">
                <a:latin typeface="Symbol"/>
                <a:cs typeface="Symbol"/>
              </a:rPr>
              <a:t></a:t>
            </a:r>
            <a:r>
              <a:rPr sz="2350" spc="10" dirty="0">
                <a:latin typeface="Times New Roman"/>
                <a:cs typeface="Times New Roman"/>
              </a:rPr>
              <a:t> </a:t>
            </a:r>
            <a:r>
              <a:rPr sz="2350" spc="-105" dirty="0">
                <a:latin typeface="Times New Roman"/>
                <a:cs typeface="Times New Roman"/>
              </a:rPr>
              <a:t>lg</a:t>
            </a:r>
            <a:r>
              <a:rPr sz="2350" spc="8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n	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-72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0819" y="2076564"/>
            <a:ext cx="4552950" cy="56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999229" algn="l"/>
              </a:tabLst>
            </a:pP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 </a:t>
            </a:r>
            <a:r>
              <a:rPr sz="2350" spc="-105" dirty="0">
                <a:latin typeface="Times New Roman"/>
                <a:cs typeface="Times New Roman"/>
              </a:rPr>
              <a:t>lg </a:t>
            </a:r>
            <a:r>
              <a:rPr sz="2350" i="1" spc="10" dirty="0">
                <a:latin typeface="Times New Roman"/>
                <a:cs typeface="Times New Roman"/>
              </a:rPr>
              <a:t>k </a:t>
            </a:r>
            <a:r>
              <a:rPr sz="2350" spc="10" dirty="0">
                <a:latin typeface="Symbol"/>
                <a:cs typeface="Symbol"/>
              </a:rPr>
              <a:t></a:t>
            </a:r>
            <a:r>
              <a:rPr sz="2350" spc="10" dirty="0">
                <a:latin typeface="Times New Roman"/>
                <a:cs typeface="Times New Roman"/>
              </a:rPr>
              <a:t> </a:t>
            </a:r>
            <a:r>
              <a:rPr sz="3100" spc="-170" dirty="0">
                <a:latin typeface="Symbol"/>
                <a:cs typeface="Symbol"/>
              </a:rPr>
              <a:t></a:t>
            </a:r>
            <a:r>
              <a:rPr sz="2350" spc="-170" dirty="0">
                <a:latin typeface="Times New Roman"/>
                <a:cs typeface="Times New Roman"/>
              </a:rPr>
              <a:t>lg </a:t>
            </a:r>
            <a:r>
              <a:rPr sz="2350" i="1" spc="10" dirty="0">
                <a:latin typeface="Times New Roman"/>
                <a:cs typeface="Times New Roman"/>
              </a:rPr>
              <a:t>n </a:t>
            </a:r>
            <a:r>
              <a:rPr sz="2350" spc="10" dirty="0">
                <a:latin typeface="Symbol"/>
                <a:cs typeface="Symbol"/>
              </a:rPr>
              <a:t></a:t>
            </a:r>
            <a:r>
              <a:rPr sz="2350" spc="10" dirty="0">
                <a:latin typeface="Times New Roman"/>
                <a:cs typeface="Times New Roman"/>
              </a:rPr>
              <a:t> </a:t>
            </a:r>
            <a:r>
              <a:rPr sz="2350" spc="-150" dirty="0">
                <a:latin typeface="Times New Roman"/>
                <a:cs typeface="Times New Roman"/>
              </a:rPr>
              <a:t>1</a:t>
            </a:r>
            <a:r>
              <a:rPr sz="3100" spc="-150" dirty="0">
                <a:latin typeface="Symbol"/>
                <a:cs typeface="Symbol"/>
              </a:rPr>
              <a:t></a:t>
            </a:r>
            <a:r>
              <a:rPr sz="3100" spc="-150" dirty="0">
                <a:latin typeface="Times New Roman"/>
                <a:cs typeface="Times New Roman"/>
              </a:rPr>
              <a:t> 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 </a:t>
            </a:r>
            <a:r>
              <a:rPr sz="2350" spc="10" dirty="0">
                <a:latin typeface="Symbol"/>
                <a:cs typeface="Symbol"/>
              </a:rPr>
              <a:t></a:t>
            </a:r>
            <a:r>
              <a:rPr sz="2350" spc="-310" dirty="0">
                <a:latin typeface="Times New Roman"/>
                <a:cs typeface="Times New Roman"/>
              </a:rPr>
              <a:t> </a:t>
            </a:r>
            <a:r>
              <a:rPr sz="2350" spc="-105" dirty="0">
                <a:latin typeface="Times New Roman"/>
                <a:cs typeface="Times New Roman"/>
              </a:rPr>
              <a:t>lg</a:t>
            </a:r>
            <a:r>
              <a:rPr sz="2350" spc="8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n	</a:t>
            </a:r>
            <a:r>
              <a:rPr sz="5325" spc="7" baseline="-9389" dirty="0">
                <a:latin typeface="Symbol"/>
                <a:cs typeface="Symbol"/>
              </a:rPr>
              <a:t></a:t>
            </a:r>
            <a:r>
              <a:rPr sz="5325" spc="-727" baseline="-9389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k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8028" y="3120974"/>
            <a:ext cx="1784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(lg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n -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1)’i</a:t>
            </a:r>
            <a:r>
              <a:rPr sz="1800" b="1" spc="3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dağıtın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59628" y="5191455"/>
            <a:ext cx="14935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Guassian</a:t>
            </a:r>
            <a:r>
              <a:rPr sz="1800" b="1" spc="-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serisi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7826" y="2065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4273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latin typeface="Calibri"/>
                <a:cs typeface="Calibri"/>
              </a:rPr>
              <a:t>Daha </a:t>
            </a:r>
            <a:r>
              <a:rPr b="0" spc="-10" dirty="0">
                <a:latin typeface="Calibri"/>
                <a:cs typeface="Calibri"/>
              </a:rPr>
              <a:t>sıkı </a:t>
            </a:r>
            <a:r>
              <a:rPr b="0" spc="-5" dirty="0">
                <a:latin typeface="Calibri"/>
                <a:cs typeface="Calibri"/>
              </a:rPr>
              <a:t>bir </a:t>
            </a:r>
            <a:r>
              <a:rPr b="0" spc="-15" dirty="0">
                <a:latin typeface="Calibri"/>
                <a:cs typeface="Calibri"/>
              </a:rPr>
              <a:t>üst</a:t>
            </a:r>
            <a:r>
              <a:rPr b="0" spc="-7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sınır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96079" y="1974020"/>
            <a:ext cx="3628390" cy="3305175"/>
            <a:chOff x="1996079" y="1974020"/>
            <a:chExt cx="3628390" cy="3305175"/>
          </a:xfrm>
        </p:grpSpPr>
        <p:sp>
          <p:nvSpPr>
            <p:cNvPr id="5" name="object 5"/>
            <p:cNvSpPr/>
            <p:nvPr/>
          </p:nvSpPr>
          <p:spPr>
            <a:xfrm>
              <a:off x="4499248" y="1977379"/>
              <a:ext cx="60960" cy="190500"/>
            </a:xfrm>
            <a:custGeom>
              <a:avLst/>
              <a:gdLst/>
              <a:ahLst/>
              <a:cxnLst/>
              <a:rect l="l" t="t" r="r" b="b"/>
              <a:pathLst>
                <a:path w="60960" h="190500">
                  <a:moveTo>
                    <a:pt x="60468" y="0"/>
                  </a:moveTo>
                  <a:lnTo>
                    <a:pt x="0" y="190173"/>
                  </a:lnTo>
                </a:path>
              </a:pathLst>
            </a:custGeom>
            <a:ln w="67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96079" y="3372100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0" y="0"/>
                  </a:moveTo>
                  <a:lnTo>
                    <a:pt x="197565" y="0"/>
                  </a:lnTo>
                </a:path>
              </a:pathLst>
            </a:custGeom>
            <a:ln w="133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51138" y="2959581"/>
              <a:ext cx="60960" cy="189230"/>
            </a:xfrm>
            <a:custGeom>
              <a:avLst/>
              <a:gdLst/>
              <a:ahLst/>
              <a:cxnLst/>
              <a:rect l="l" t="t" r="r" b="b"/>
              <a:pathLst>
                <a:path w="60960" h="189230">
                  <a:moveTo>
                    <a:pt x="60468" y="0"/>
                  </a:moveTo>
                  <a:lnTo>
                    <a:pt x="0" y="189173"/>
                  </a:lnTo>
                </a:path>
              </a:pathLst>
            </a:custGeom>
            <a:ln w="67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6079" y="4333501"/>
              <a:ext cx="3628390" cy="939165"/>
            </a:xfrm>
            <a:custGeom>
              <a:avLst/>
              <a:gdLst/>
              <a:ahLst/>
              <a:cxnLst/>
              <a:rect l="l" t="t" r="r" b="b"/>
              <a:pathLst>
                <a:path w="3628390" h="939164">
                  <a:moveTo>
                    <a:pt x="0" y="0"/>
                  </a:moveTo>
                  <a:lnTo>
                    <a:pt x="197565" y="0"/>
                  </a:lnTo>
                </a:path>
                <a:path w="3628390" h="939164">
                  <a:moveTo>
                    <a:pt x="2163679" y="0"/>
                  </a:moveTo>
                  <a:lnTo>
                    <a:pt x="2360810" y="0"/>
                  </a:lnTo>
                </a:path>
                <a:path w="3628390" h="939164">
                  <a:moveTo>
                    <a:pt x="2574483" y="0"/>
                  </a:moveTo>
                  <a:lnTo>
                    <a:pt x="2776767" y="0"/>
                  </a:lnTo>
                </a:path>
                <a:path w="3628390" h="939164">
                  <a:moveTo>
                    <a:pt x="3107851" y="0"/>
                  </a:moveTo>
                  <a:lnTo>
                    <a:pt x="3310135" y="0"/>
                  </a:lnTo>
                </a:path>
                <a:path w="3628390" h="939164">
                  <a:moveTo>
                    <a:pt x="0" y="938737"/>
                  </a:moveTo>
                  <a:lnTo>
                    <a:pt x="197565" y="938737"/>
                  </a:lnTo>
                </a:path>
                <a:path w="3628390" h="939164">
                  <a:moveTo>
                    <a:pt x="2544927" y="938737"/>
                  </a:moveTo>
                  <a:lnTo>
                    <a:pt x="2721451" y="938737"/>
                  </a:lnTo>
                </a:path>
                <a:path w="3628390" h="939164">
                  <a:moveTo>
                    <a:pt x="3426462" y="938737"/>
                  </a:moveTo>
                  <a:lnTo>
                    <a:pt x="3627932" y="938737"/>
                  </a:lnTo>
                </a:path>
              </a:pathLst>
            </a:custGeom>
            <a:ln w="134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58725" y="2409722"/>
            <a:ext cx="18034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9823" y="4736346"/>
            <a:ext cx="509905" cy="94741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13690" indent="-276225">
              <a:lnSpc>
                <a:spcPct val="100000"/>
              </a:lnSpc>
              <a:spcBef>
                <a:spcPts val="840"/>
              </a:spcBef>
              <a:buFont typeface="Symbol"/>
              <a:buChar char=""/>
              <a:tabLst>
                <a:tab pos="314325" algn="l"/>
              </a:tabLst>
            </a:pPr>
            <a:r>
              <a:rPr sz="2400" i="1" spc="1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316230">
              <a:lnSpc>
                <a:spcPct val="100000"/>
              </a:lnSpc>
              <a:spcBef>
                <a:spcPts val="750"/>
              </a:spcBef>
            </a:pPr>
            <a:r>
              <a:rPr sz="2400" spc="15" dirty="0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0259" y="4847020"/>
            <a:ext cx="3456304" cy="836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4095"/>
              </a:lnSpc>
              <a:spcBef>
                <a:spcPts val="90"/>
              </a:spcBef>
              <a:tabLst>
                <a:tab pos="312420" algn="l"/>
              </a:tabLst>
            </a:pPr>
            <a:r>
              <a:rPr sz="2400" spc="20" dirty="0">
                <a:latin typeface="Symbol"/>
                <a:cs typeface="Symbol"/>
              </a:rPr>
              <a:t>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3600" spc="22" baseline="37037" dirty="0">
                <a:latin typeface="Times New Roman"/>
                <a:cs typeface="Times New Roman"/>
              </a:rPr>
              <a:t>1 </a:t>
            </a:r>
            <a:r>
              <a:rPr sz="3900" spc="-300" dirty="0">
                <a:latin typeface="Symbol"/>
                <a:cs typeface="Symbol"/>
              </a:rPr>
              <a:t></a:t>
            </a:r>
            <a:r>
              <a:rPr sz="2400" i="1" spc="-300" dirty="0">
                <a:latin typeface="Times New Roman"/>
                <a:cs typeface="Times New Roman"/>
              </a:rPr>
              <a:t>n </a:t>
            </a:r>
            <a:r>
              <a:rPr sz="2100" spc="15" baseline="45634" dirty="0">
                <a:latin typeface="Times New Roman"/>
                <a:cs typeface="Times New Roman"/>
              </a:rPr>
              <a:t>2 </a:t>
            </a:r>
            <a:r>
              <a:rPr sz="2400" spc="-100" dirty="0">
                <a:latin typeface="Times New Roman"/>
                <a:cs typeface="Times New Roman"/>
              </a:rPr>
              <a:t>lg </a:t>
            </a:r>
            <a:r>
              <a:rPr sz="2400" i="1" spc="15" dirty="0">
                <a:latin typeface="Times New Roman"/>
                <a:cs typeface="Times New Roman"/>
              </a:rPr>
              <a:t>n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n </a:t>
            </a:r>
            <a:r>
              <a:rPr sz="2400" spc="-100" dirty="0">
                <a:latin typeface="Times New Roman"/>
                <a:cs typeface="Times New Roman"/>
              </a:rPr>
              <a:t>lg </a:t>
            </a:r>
            <a:r>
              <a:rPr sz="2400" i="1" spc="-10" dirty="0">
                <a:latin typeface="Times New Roman"/>
                <a:cs typeface="Times New Roman"/>
              </a:rPr>
              <a:t>n</a:t>
            </a:r>
            <a:r>
              <a:rPr sz="3900" spc="-10" dirty="0">
                <a:latin typeface="Symbol"/>
                <a:cs typeface="Symbol"/>
              </a:rPr>
              <a:t></a:t>
            </a:r>
            <a:r>
              <a:rPr sz="2400" spc="-10" dirty="0">
                <a:latin typeface="Symbol"/>
                <a:cs typeface="Symbol"/>
              </a:rPr>
              <a:t>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3600" spc="22" baseline="37037" dirty="0">
                <a:latin typeface="Times New Roman"/>
                <a:cs typeface="Times New Roman"/>
              </a:rPr>
              <a:t>1 </a:t>
            </a:r>
            <a:r>
              <a:rPr sz="2400" i="1" spc="15" dirty="0">
                <a:latin typeface="Times New Roman"/>
                <a:cs typeface="Times New Roman"/>
              </a:rPr>
              <a:t>n</a:t>
            </a:r>
            <a:r>
              <a:rPr sz="2400" i="1" spc="-325" dirty="0">
                <a:latin typeface="Times New Roman"/>
                <a:cs typeface="Times New Roman"/>
              </a:rPr>
              <a:t> </a:t>
            </a:r>
            <a:r>
              <a:rPr sz="2100" spc="15" baseline="45634" dirty="0">
                <a:latin typeface="Times New Roman"/>
                <a:cs typeface="Times New Roman"/>
              </a:rPr>
              <a:t>2</a:t>
            </a:r>
            <a:endParaRPr sz="2100" baseline="45634">
              <a:latin typeface="Times New Roman"/>
              <a:cs typeface="Times New Roman"/>
            </a:endParaRPr>
          </a:p>
          <a:p>
            <a:pPr marR="27940" algn="ctr">
              <a:lnSpc>
                <a:spcPts val="2295"/>
              </a:lnSpc>
              <a:tabLst>
                <a:tab pos="2528570" algn="l"/>
              </a:tabLst>
            </a:pPr>
            <a:r>
              <a:rPr sz="2400" spc="15" dirty="0">
                <a:latin typeface="Times New Roman"/>
                <a:cs typeface="Times New Roman"/>
              </a:rPr>
              <a:t>2	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41738" y="4387956"/>
            <a:ext cx="1447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9744" y="4120660"/>
            <a:ext cx="149669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3545" algn="l"/>
                <a:tab pos="1364615" algn="l"/>
              </a:tabLst>
            </a:pPr>
            <a:r>
              <a:rPr sz="2400" spc="15" dirty="0">
                <a:latin typeface="Symbol"/>
                <a:cs typeface="Symbol"/>
              </a:rPr>
              <a:t></a:t>
            </a:r>
            <a:r>
              <a:rPr sz="2400" spc="15" dirty="0">
                <a:latin typeface="Times New Roman"/>
                <a:cs typeface="Times New Roman"/>
              </a:rPr>
              <a:t>	</a:t>
            </a:r>
            <a:r>
              <a:rPr sz="2400" spc="40" dirty="0">
                <a:latin typeface="Symbol"/>
                <a:cs typeface="Symbol"/>
              </a:rPr>
              <a:t></a:t>
            </a:r>
            <a:r>
              <a:rPr sz="2400" spc="15" dirty="0">
                <a:latin typeface="Symbol"/>
                <a:cs typeface="Symbol"/>
              </a:rPr>
              <a:t>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5" dirty="0">
                <a:latin typeface="Symbol"/>
                <a:cs typeface="Symbol"/>
              </a:rPr>
              <a:t>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0159" y="4348949"/>
            <a:ext cx="33540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2201545" algn="l"/>
              </a:tabLst>
            </a:pPr>
            <a:r>
              <a:rPr sz="2400" spc="15" dirty="0">
                <a:latin typeface="Times New Roman"/>
                <a:cs typeface="Times New Roman"/>
              </a:rPr>
              <a:t>2	2 </a:t>
            </a:r>
            <a:r>
              <a:rPr sz="3600" spc="22" baseline="-6944" dirty="0">
                <a:latin typeface="Symbol"/>
                <a:cs typeface="Symbol"/>
              </a:rPr>
              <a:t></a:t>
            </a:r>
            <a:r>
              <a:rPr sz="3600" spc="22" baseline="-6944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2 </a:t>
            </a:r>
            <a:r>
              <a:rPr sz="3600" spc="37" baseline="-6944" dirty="0">
                <a:latin typeface="Symbol"/>
                <a:cs typeface="Symbol"/>
              </a:rPr>
              <a:t></a:t>
            </a:r>
            <a:r>
              <a:rPr sz="3600" spc="-517" baseline="-6944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2959" y="3980596"/>
            <a:ext cx="424878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50520" algn="l"/>
              </a:tabLst>
            </a:pPr>
            <a:r>
              <a:rPr sz="2400" spc="20" dirty="0">
                <a:latin typeface="Symbol"/>
                <a:cs typeface="Symbol"/>
              </a:rPr>
              <a:t>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3600" spc="22" baseline="37037" dirty="0">
                <a:latin typeface="Times New Roman"/>
                <a:cs typeface="Times New Roman"/>
              </a:rPr>
              <a:t>1 </a:t>
            </a:r>
            <a:r>
              <a:rPr sz="3300" spc="-130" dirty="0">
                <a:latin typeface="Symbol"/>
                <a:cs typeface="Symbol"/>
              </a:rPr>
              <a:t></a:t>
            </a:r>
            <a:r>
              <a:rPr sz="2400" i="1" spc="-130" dirty="0">
                <a:latin typeface="Times New Roman"/>
                <a:cs typeface="Times New Roman"/>
              </a:rPr>
              <a:t>n</a:t>
            </a:r>
            <a:r>
              <a:rPr sz="3200" spc="-130" dirty="0">
                <a:latin typeface="Symbol"/>
                <a:cs typeface="Symbol"/>
              </a:rPr>
              <a:t></a:t>
            </a:r>
            <a:r>
              <a:rPr sz="2400" i="1" spc="-130" dirty="0">
                <a:latin typeface="Times New Roman"/>
                <a:cs typeface="Times New Roman"/>
              </a:rPr>
              <a:t>n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70" dirty="0">
                <a:latin typeface="Times New Roman"/>
                <a:cs typeface="Times New Roman"/>
              </a:rPr>
              <a:t>1</a:t>
            </a:r>
            <a:r>
              <a:rPr sz="3200" spc="-170" dirty="0">
                <a:latin typeface="Symbol"/>
                <a:cs typeface="Symbol"/>
              </a:rPr>
              <a:t></a:t>
            </a:r>
            <a:r>
              <a:rPr sz="3300" spc="-170" dirty="0">
                <a:latin typeface="Symbol"/>
                <a:cs typeface="Symbol"/>
              </a:rPr>
              <a:t></a:t>
            </a:r>
            <a:r>
              <a:rPr sz="2400" spc="-170" dirty="0">
                <a:latin typeface="Times New Roman"/>
                <a:cs typeface="Times New Roman"/>
              </a:rPr>
              <a:t>lg </a:t>
            </a:r>
            <a:r>
              <a:rPr sz="2400" i="1" spc="15" dirty="0">
                <a:latin typeface="Times New Roman"/>
                <a:cs typeface="Times New Roman"/>
              </a:rPr>
              <a:t>n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3600" spc="22" baseline="37037" dirty="0">
                <a:latin typeface="Times New Roman"/>
                <a:cs typeface="Times New Roman"/>
              </a:rPr>
              <a:t>1 </a:t>
            </a:r>
            <a:r>
              <a:rPr sz="3600" spc="22" baseline="33564" dirty="0">
                <a:latin typeface="Symbol"/>
                <a:cs typeface="Symbol"/>
              </a:rPr>
              <a:t></a:t>
            </a:r>
            <a:r>
              <a:rPr sz="3600" spc="22" baseline="33564" dirty="0">
                <a:latin typeface="Times New Roman"/>
                <a:cs typeface="Times New Roman"/>
              </a:rPr>
              <a:t> </a:t>
            </a:r>
            <a:r>
              <a:rPr sz="3600" i="1" spc="22" baseline="37037" dirty="0">
                <a:latin typeface="Times New Roman"/>
                <a:cs typeface="Times New Roman"/>
              </a:rPr>
              <a:t>n </a:t>
            </a:r>
            <a:r>
              <a:rPr sz="3600" spc="37" baseline="33564" dirty="0">
                <a:latin typeface="Symbol"/>
                <a:cs typeface="Symbol"/>
              </a:rPr>
              <a:t></a:t>
            </a:r>
            <a:r>
              <a:rPr sz="3600" spc="37" baseline="33564" dirty="0">
                <a:latin typeface="Times New Roman"/>
                <a:cs typeface="Times New Roman"/>
              </a:rPr>
              <a:t> </a:t>
            </a:r>
            <a:r>
              <a:rPr sz="3600" i="1" spc="22" baseline="37037" dirty="0">
                <a:latin typeface="Times New Roman"/>
                <a:cs typeface="Times New Roman"/>
              </a:rPr>
              <a:t>n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-355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1</a:t>
            </a:r>
            <a:r>
              <a:rPr sz="3600" spc="67" baseline="33564" dirty="0">
                <a:latin typeface="Symbol"/>
                <a:cs typeface="Symbol"/>
              </a:rPr>
              <a:t></a:t>
            </a:r>
            <a:endParaRPr sz="3600" baseline="33564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2959" y="3019168"/>
            <a:ext cx="96837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50520" algn="l"/>
                <a:tab pos="830580" algn="l"/>
              </a:tabLst>
            </a:pPr>
            <a:r>
              <a:rPr sz="2400" spc="20" dirty="0">
                <a:latin typeface="Symbol"/>
                <a:cs typeface="Symbol"/>
              </a:rPr>
              <a:t>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3600" spc="22" baseline="37037" dirty="0">
                <a:latin typeface="Times New Roman"/>
                <a:cs typeface="Times New Roman"/>
              </a:rPr>
              <a:t>1</a:t>
            </a:r>
            <a:r>
              <a:rPr sz="3600" spc="-104" baseline="37037" dirty="0">
                <a:latin typeface="Times New Roman"/>
                <a:cs typeface="Times New Roman"/>
              </a:rPr>
              <a:t> </a:t>
            </a:r>
            <a:r>
              <a:rPr sz="3300" spc="-325" dirty="0">
                <a:latin typeface="Symbol"/>
                <a:cs typeface="Symbol"/>
              </a:rPr>
              <a:t></a:t>
            </a:r>
            <a:r>
              <a:rPr sz="3300" spc="-325" dirty="0">
                <a:latin typeface="Times New Roman"/>
                <a:cs typeface="Times New Roman"/>
              </a:rPr>
              <a:t>	</a:t>
            </a:r>
            <a:r>
              <a:rPr sz="3200" spc="-290" dirty="0">
                <a:latin typeface="Symbol"/>
                <a:cs typeface="Symbol"/>
              </a:rPr>
              <a:t>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5071" y="2448891"/>
            <a:ext cx="1447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Symbol"/>
                <a:cs typeface="Symbol"/>
              </a:rPr>
              <a:t>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8600" y="2448891"/>
            <a:ext cx="1447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5" dirty="0">
                <a:latin typeface="Symbol"/>
                <a:cs typeface="Symbol"/>
              </a:rPr>
              <a:t>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8600" y="1850494"/>
            <a:ext cx="15513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22" baseline="-4629" dirty="0">
                <a:latin typeface="Symbol"/>
                <a:cs typeface="Symbol"/>
              </a:rPr>
              <a:t></a:t>
            </a:r>
            <a:r>
              <a:rPr sz="3600" spc="22" baseline="-4629" dirty="0">
                <a:latin typeface="Times New Roman"/>
                <a:cs typeface="Times New Roman"/>
              </a:rPr>
              <a:t> </a:t>
            </a:r>
            <a:r>
              <a:rPr sz="3200" u="heavy" spc="-12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sz="2400" i="1" u="heavy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 </a:t>
            </a:r>
            <a:r>
              <a:rPr sz="2400" u="heavy" spc="2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</a:t>
            </a:r>
            <a:r>
              <a:rPr sz="2400" u="heavy" spc="-4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200" u="heavy" spc="-4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sz="24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400" i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4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3600" spc="22" baseline="-4629" dirty="0">
                <a:latin typeface="Symbol"/>
                <a:cs typeface="Symbol"/>
              </a:rPr>
              <a:t></a:t>
            </a:r>
            <a:endParaRPr sz="3600" baseline="-4629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80159" y="2978351"/>
            <a:ext cx="2807335" cy="805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6075">
              <a:lnSpc>
                <a:spcPts val="3820"/>
              </a:lnSpc>
              <a:spcBef>
                <a:spcPts val="90"/>
              </a:spcBef>
            </a:pPr>
            <a:r>
              <a:rPr sz="2400" i="1" spc="15" dirty="0">
                <a:latin typeface="Times New Roman"/>
                <a:cs typeface="Times New Roman"/>
              </a:rPr>
              <a:t>n n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70" dirty="0">
                <a:latin typeface="Times New Roman"/>
                <a:cs typeface="Times New Roman"/>
              </a:rPr>
              <a:t>1</a:t>
            </a:r>
            <a:r>
              <a:rPr sz="3200" spc="-170" dirty="0">
                <a:latin typeface="Symbol"/>
                <a:cs typeface="Symbol"/>
              </a:rPr>
              <a:t></a:t>
            </a:r>
            <a:r>
              <a:rPr sz="3300" spc="-170" dirty="0">
                <a:latin typeface="Symbol"/>
                <a:cs typeface="Symbol"/>
              </a:rPr>
              <a:t></a:t>
            </a:r>
            <a:r>
              <a:rPr sz="2400" spc="-170" dirty="0">
                <a:latin typeface="Times New Roman"/>
                <a:cs typeface="Times New Roman"/>
              </a:rPr>
              <a:t>lg </a:t>
            </a:r>
            <a:r>
              <a:rPr sz="2400" i="1" spc="15" dirty="0">
                <a:latin typeface="Times New Roman"/>
                <a:cs typeface="Times New Roman"/>
              </a:rPr>
              <a:t>n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5475" baseline="-9132" dirty="0">
                <a:latin typeface="Symbol"/>
                <a:cs typeface="Symbol"/>
              </a:rPr>
              <a:t></a:t>
            </a:r>
            <a:r>
              <a:rPr sz="5475" spc="52" baseline="-9132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ts val="2320"/>
              </a:lnSpc>
            </a:pPr>
            <a:r>
              <a:rPr sz="2400" spc="15" dirty="0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49671" y="2000498"/>
            <a:ext cx="167513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106170" algn="l"/>
              </a:tabLst>
            </a:pPr>
            <a:r>
              <a:rPr sz="3600" spc="22" baseline="-4629" dirty="0">
                <a:latin typeface="Symbol"/>
                <a:cs typeface="Symbol"/>
              </a:rPr>
              <a:t></a:t>
            </a:r>
            <a:r>
              <a:rPr sz="3600" spc="22" baseline="-4629" dirty="0">
                <a:latin typeface="Times New Roman"/>
                <a:cs typeface="Times New Roman"/>
              </a:rPr>
              <a:t> </a:t>
            </a:r>
            <a:r>
              <a:rPr sz="2400" spc="-100" dirty="0">
                <a:latin typeface="Times New Roman"/>
                <a:cs typeface="Times New Roman"/>
              </a:rPr>
              <a:t>lg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n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	</a:t>
            </a:r>
            <a:r>
              <a:rPr sz="5475" baseline="-9132" dirty="0">
                <a:latin typeface="Symbol"/>
                <a:cs typeface="Symbol"/>
              </a:rPr>
              <a:t></a:t>
            </a:r>
            <a:r>
              <a:rPr sz="5475" spc="-727" baseline="-9132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1857" y="2000498"/>
            <a:ext cx="162687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5475" baseline="-9132" dirty="0">
                <a:latin typeface="Symbol"/>
                <a:cs typeface="Symbol"/>
              </a:rPr>
              <a:t></a:t>
            </a:r>
            <a:r>
              <a:rPr sz="5475" baseline="-9132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k </a:t>
            </a:r>
            <a:r>
              <a:rPr sz="2400" spc="-100" dirty="0">
                <a:latin typeface="Times New Roman"/>
                <a:cs typeface="Times New Roman"/>
              </a:rPr>
              <a:t>lg </a:t>
            </a:r>
            <a:r>
              <a:rPr sz="2400" i="1" spc="15" dirty="0">
                <a:latin typeface="Times New Roman"/>
                <a:cs typeface="Times New Roman"/>
              </a:rPr>
              <a:t>k </a:t>
            </a:r>
            <a:r>
              <a:rPr sz="2400" spc="20" dirty="0">
                <a:latin typeface="Symbol"/>
                <a:cs typeface="Symbol"/>
              </a:rPr>
              <a:t>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3600" spc="22" baseline="-4629" dirty="0">
                <a:latin typeface="Symbol"/>
                <a:cs typeface="Symbol"/>
              </a:rPr>
              <a:t></a:t>
            </a:r>
            <a:endParaRPr sz="3600" baseline="-4629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4346" y="2912023"/>
            <a:ext cx="48387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r>
              <a:rPr sz="1400" i="1" spc="190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2</a:t>
            </a:r>
            <a:r>
              <a:rPr sz="1400" spc="30" dirty="0">
                <a:latin typeface="Symbol"/>
                <a:cs typeface="Symbol"/>
              </a:rPr>
              <a:t></a:t>
            </a:r>
            <a:r>
              <a:rPr sz="1400" spc="3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7049" y="3572821"/>
            <a:ext cx="32004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10" dirty="0">
                <a:latin typeface="Times New Roman"/>
                <a:cs typeface="Times New Roman"/>
              </a:rPr>
              <a:t>k</a:t>
            </a:r>
            <a:r>
              <a:rPr sz="1400" i="1" spc="-1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Symbol"/>
                <a:cs typeface="Symbol"/>
              </a:rPr>
              <a:t></a:t>
            </a:r>
            <a:r>
              <a:rPr sz="1400" spc="-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92487" y="1895787"/>
            <a:ext cx="6896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475" spc="-30" baseline="-8417" dirty="0">
                <a:latin typeface="Symbol"/>
                <a:cs typeface="Symbol"/>
              </a:rPr>
              <a:t></a:t>
            </a:r>
            <a:r>
              <a:rPr sz="1400" i="1" spc="-20" dirty="0">
                <a:latin typeface="Times New Roman"/>
                <a:cs typeface="Times New Roman"/>
              </a:rPr>
              <a:t>n </a:t>
            </a:r>
            <a:r>
              <a:rPr sz="1400" spc="10" dirty="0">
                <a:latin typeface="Times New Roman"/>
                <a:cs typeface="Times New Roman"/>
              </a:rPr>
              <a:t>2</a:t>
            </a:r>
            <a:r>
              <a:rPr sz="1400" spc="-300" dirty="0">
                <a:latin typeface="Times New Roman"/>
                <a:cs typeface="Times New Roman"/>
              </a:rPr>
              <a:t> </a:t>
            </a:r>
            <a:r>
              <a:rPr sz="2475" spc="-37" baseline="-8417" dirty="0">
                <a:latin typeface="Symbol"/>
                <a:cs typeface="Symbol"/>
              </a:rPr>
              <a:t></a:t>
            </a:r>
            <a:r>
              <a:rPr sz="1400" spc="-25" dirty="0">
                <a:latin typeface="Symbol"/>
                <a:cs typeface="Symbol"/>
              </a:rPr>
              <a:t>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76515" y="2595806"/>
            <a:ext cx="32004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10" dirty="0">
                <a:latin typeface="Times New Roman"/>
                <a:cs typeface="Times New Roman"/>
              </a:rPr>
              <a:t>k</a:t>
            </a:r>
            <a:r>
              <a:rPr sz="1400" i="1" spc="-1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Symbol"/>
                <a:cs typeface="Symbol"/>
              </a:rPr>
              <a:t></a:t>
            </a:r>
            <a:r>
              <a:rPr sz="1400" spc="-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0856" y="1951269"/>
            <a:ext cx="31750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r>
              <a:rPr sz="1400" i="1" spc="-2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Symbol"/>
                <a:cs typeface="Symbol"/>
              </a:rPr>
              <a:t></a:t>
            </a:r>
            <a:r>
              <a:rPr sz="1400" spc="-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0187" y="2595806"/>
            <a:ext cx="31940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10" dirty="0">
                <a:latin typeface="Times New Roman"/>
                <a:cs typeface="Times New Roman"/>
              </a:rPr>
              <a:t>k</a:t>
            </a:r>
            <a:r>
              <a:rPr sz="1400" i="1" spc="-1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Symbol"/>
                <a:cs typeface="Symbol"/>
              </a:rPr>
              <a:t></a:t>
            </a:r>
            <a:r>
              <a:rPr sz="1400" spc="-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20154" y="4104258"/>
            <a:ext cx="1754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F2F2F"/>
                </a:solidFill>
                <a:latin typeface="Times New Roman"/>
                <a:cs typeface="Times New Roman"/>
              </a:rPr>
              <a:t>X Guassian</a:t>
            </a:r>
            <a:r>
              <a:rPr sz="1800" b="1" spc="-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Times New Roman"/>
                <a:cs typeface="Times New Roman"/>
              </a:rPr>
              <a:t>series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124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724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4272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9872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7123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1124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286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2863" y="6858000"/>
                </a:lnTo>
                <a:lnTo>
                  <a:pt x="91286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7723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0165" y="0"/>
            <a:ext cx="9100185" cy="6871970"/>
            <a:chOff x="50165" y="0"/>
            <a:chExt cx="9100185" cy="6871970"/>
          </a:xfrm>
        </p:grpSpPr>
        <p:sp>
          <p:nvSpPr>
            <p:cNvPr id="11" name="object 11"/>
            <p:cNvSpPr/>
            <p:nvPr/>
          </p:nvSpPr>
          <p:spPr>
            <a:xfrm>
              <a:off x="2973324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532" y="3486378"/>
              <a:ext cx="9078595" cy="2715260"/>
            </a:xfrm>
            <a:custGeom>
              <a:avLst/>
              <a:gdLst/>
              <a:ahLst/>
              <a:cxnLst/>
              <a:rect l="l" t="t" r="r" b="b"/>
              <a:pathLst>
                <a:path w="9078595" h="2715260">
                  <a:moveTo>
                    <a:pt x="0" y="2664574"/>
                  </a:moveTo>
                  <a:lnTo>
                    <a:pt x="44905" y="2667271"/>
                  </a:lnTo>
                  <a:lnTo>
                    <a:pt x="89843" y="2669961"/>
                  </a:lnTo>
                  <a:lnTo>
                    <a:pt x="134845" y="2672637"/>
                  </a:lnTo>
                  <a:lnTo>
                    <a:pt x="179944" y="2675292"/>
                  </a:lnTo>
                  <a:lnTo>
                    <a:pt x="225172" y="2677919"/>
                  </a:lnTo>
                  <a:lnTo>
                    <a:pt x="270560" y="2680512"/>
                  </a:lnTo>
                  <a:lnTo>
                    <a:pt x="316143" y="2683063"/>
                  </a:lnTo>
                  <a:lnTo>
                    <a:pt x="361950" y="2685565"/>
                  </a:lnTo>
                  <a:lnTo>
                    <a:pt x="408016" y="2688012"/>
                  </a:lnTo>
                  <a:lnTo>
                    <a:pt x="454371" y="2690397"/>
                  </a:lnTo>
                  <a:lnTo>
                    <a:pt x="501049" y="2692711"/>
                  </a:lnTo>
                  <a:lnTo>
                    <a:pt x="548082" y="2694950"/>
                  </a:lnTo>
                  <a:lnTo>
                    <a:pt x="595501" y="2697105"/>
                  </a:lnTo>
                  <a:lnTo>
                    <a:pt x="643339" y="2699171"/>
                  </a:lnTo>
                  <a:lnTo>
                    <a:pt x="691629" y="2701138"/>
                  </a:lnTo>
                  <a:lnTo>
                    <a:pt x="740401" y="2703002"/>
                  </a:lnTo>
                  <a:lnTo>
                    <a:pt x="789690" y="2704755"/>
                  </a:lnTo>
                  <a:lnTo>
                    <a:pt x="839527" y="2706390"/>
                  </a:lnTo>
                  <a:lnTo>
                    <a:pt x="889943" y="2707900"/>
                  </a:lnTo>
                  <a:lnTo>
                    <a:pt x="940972" y="2709279"/>
                  </a:lnTo>
                  <a:lnTo>
                    <a:pt x="992646" y="2710518"/>
                  </a:lnTo>
                  <a:lnTo>
                    <a:pt x="1044997" y="2711612"/>
                  </a:lnTo>
                  <a:lnTo>
                    <a:pt x="1098057" y="2712553"/>
                  </a:lnTo>
                  <a:lnTo>
                    <a:pt x="1151858" y="2713335"/>
                  </a:lnTo>
                  <a:lnTo>
                    <a:pt x="1206433" y="2713950"/>
                  </a:lnTo>
                  <a:lnTo>
                    <a:pt x="1261813" y="2714392"/>
                  </a:lnTo>
                  <a:lnTo>
                    <a:pt x="1318032" y="2714653"/>
                  </a:lnTo>
                  <a:lnTo>
                    <a:pt x="1375121" y="2714727"/>
                  </a:lnTo>
                  <a:lnTo>
                    <a:pt x="1433112" y="2714607"/>
                  </a:lnTo>
                  <a:lnTo>
                    <a:pt x="1492039" y="2714286"/>
                  </a:lnTo>
                  <a:lnTo>
                    <a:pt x="1551932" y="2713757"/>
                  </a:lnTo>
                  <a:lnTo>
                    <a:pt x="1612824" y="2713013"/>
                  </a:lnTo>
                  <a:lnTo>
                    <a:pt x="1674749" y="2712047"/>
                  </a:lnTo>
                  <a:lnTo>
                    <a:pt x="1717877" y="2711302"/>
                  </a:lnTo>
                  <a:lnTo>
                    <a:pt x="1761409" y="2710548"/>
                  </a:lnTo>
                  <a:lnTo>
                    <a:pt x="1805340" y="2709780"/>
                  </a:lnTo>
                  <a:lnTo>
                    <a:pt x="1849664" y="2708995"/>
                  </a:lnTo>
                  <a:lnTo>
                    <a:pt x="1894378" y="2708188"/>
                  </a:lnTo>
                  <a:lnTo>
                    <a:pt x="1939476" y="2707355"/>
                  </a:lnTo>
                  <a:lnTo>
                    <a:pt x="1984955" y="2706491"/>
                  </a:lnTo>
                  <a:lnTo>
                    <a:pt x="2030810" y="2705593"/>
                  </a:lnTo>
                  <a:lnTo>
                    <a:pt x="2077036" y="2704657"/>
                  </a:lnTo>
                  <a:lnTo>
                    <a:pt x="2123629" y="2703677"/>
                  </a:lnTo>
                  <a:lnTo>
                    <a:pt x="2170585" y="2702651"/>
                  </a:lnTo>
                  <a:lnTo>
                    <a:pt x="2217898" y="2701573"/>
                  </a:lnTo>
                  <a:lnTo>
                    <a:pt x="2265564" y="2700440"/>
                  </a:lnTo>
                  <a:lnTo>
                    <a:pt x="2313579" y="2699248"/>
                  </a:lnTo>
                  <a:lnTo>
                    <a:pt x="2361939" y="2697991"/>
                  </a:lnTo>
                  <a:lnTo>
                    <a:pt x="2410638" y="2696667"/>
                  </a:lnTo>
                  <a:lnTo>
                    <a:pt x="2459673" y="2695270"/>
                  </a:lnTo>
                  <a:lnTo>
                    <a:pt x="2509038" y="2693798"/>
                  </a:lnTo>
                  <a:lnTo>
                    <a:pt x="2558730" y="2692244"/>
                  </a:lnTo>
                  <a:lnTo>
                    <a:pt x="2608743" y="2690606"/>
                  </a:lnTo>
                  <a:lnTo>
                    <a:pt x="2659073" y="2688880"/>
                  </a:lnTo>
                  <a:lnTo>
                    <a:pt x="2709716" y="2687060"/>
                  </a:lnTo>
                  <a:lnTo>
                    <a:pt x="2760667" y="2685142"/>
                  </a:lnTo>
                  <a:lnTo>
                    <a:pt x="2811922" y="2683124"/>
                  </a:lnTo>
                  <a:lnTo>
                    <a:pt x="2863476" y="2681000"/>
                  </a:lnTo>
                  <a:lnTo>
                    <a:pt x="2915325" y="2678766"/>
                  </a:lnTo>
                  <a:lnTo>
                    <a:pt x="2967464" y="2676418"/>
                  </a:lnTo>
                  <a:lnTo>
                    <a:pt x="3019888" y="2673951"/>
                  </a:lnTo>
                  <a:lnTo>
                    <a:pt x="3072594" y="2671363"/>
                  </a:lnTo>
                  <a:lnTo>
                    <a:pt x="3125576" y="2668648"/>
                  </a:lnTo>
                  <a:lnTo>
                    <a:pt x="3178830" y="2665802"/>
                  </a:lnTo>
                  <a:lnTo>
                    <a:pt x="3232352" y="2662821"/>
                  </a:lnTo>
                  <a:lnTo>
                    <a:pt x="3286136" y="2659701"/>
                  </a:lnTo>
                  <a:lnTo>
                    <a:pt x="3340180" y="2656438"/>
                  </a:lnTo>
                  <a:lnTo>
                    <a:pt x="3394477" y="2653028"/>
                  </a:lnTo>
                  <a:lnTo>
                    <a:pt x="3449024" y="2649465"/>
                  </a:lnTo>
                  <a:lnTo>
                    <a:pt x="3503816" y="2645747"/>
                  </a:lnTo>
                  <a:lnTo>
                    <a:pt x="3558848" y="2641869"/>
                  </a:lnTo>
                  <a:lnTo>
                    <a:pt x="3614116" y="2637827"/>
                  </a:lnTo>
                  <a:lnTo>
                    <a:pt x="3669616" y="2633616"/>
                  </a:lnTo>
                  <a:lnTo>
                    <a:pt x="3725342" y="2629233"/>
                  </a:lnTo>
                  <a:lnTo>
                    <a:pt x="3781291" y="2624673"/>
                  </a:lnTo>
                  <a:lnTo>
                    <a:pt x="3837458" y="2619931"/>
                  </a:lnTo>
                  <a:lnTo>
                    <a:pt x="3893839" y="2615005"/>
                  </a:lnTo>
                  <a:lnTo>
                    <a:pt x="3950428" y="2609890"/>
                  </a:lnTo>
                  <a:lnTo>
                    <a:pt x="4007221" y="2604581"/>
                  </a:lnTo>
                  <a:lnTo>
                    <a:pt x="4064215" y="2599074"/>
                  </a:lnTo>
                  <a:lnTo>
                    <a:pt x="4121404" y="2593365"/>
                  </a:lnTo>
                  <a:lnTo>
                    <a:pt x="4166784" y="2588729"/>
                  </a:lnTo>
                  <a:lnTo>
                    <a:pt x="4212759" y="2583967"/>
                  </a:lnTo>
                  <a:lnTo>
                    <a:pt x="4259305" y="2579082"/>
                  </a:lnTo>
                  <a:lnTo>
                    <a:pt x="4306400" y="2574076"/>
                  </a:lnTo>
                  <a:lnTo>
                    <a:pt x="4354022" y="2568950"/>
                  </a:lnTo>
                  <a:lnTo>
                    <a:pt x="4402149" y="2563706"/>
                  </a:lnTo>
                  <a:lnTo>
                    <a:pt x="4450758" y="2558348"/>
                  </a:lnTo>
                  <a:lnTo>
                    <a:pt x="4499826" y="2552876"/>
                  </a:lnTo>
                  <a:lnTo>
                    <a:pt x="4549333" y="2547292"/>
                  </a:lnTo>
                  <a:lnTo>
                    <a:pt x="4599254" y="2541600"/>
                  </a:lnTo>
                  <a:lnTo>
                    <a:pt x="4649569" y="2535800"/>
                  </a:lnTo>
                  <a:lnTo>
                    <a:pt x="4700255" y="2529895"/>
                  </a:lnTo>
                  <a:lnTo>
                    <a:pt x="4751289" y="2523887"/>
                  </a:lnTo>
                  <a:lnTo>
                    <a:pt x="4802649" y="2517778"/>
                  </a:lnTo>
                  <a:lnTo>
                    <a:pt x="4854314" y="2511570"/>
                  </a:lnTo>
                  <a:lnTo>
                    <a:pt x="4906259" y="2505265"/>
                  </a:lnTo>
                  <a:lnTo>
                    <a:pt x="4958465" y="2498865"/>
                  </a:lnTo>
                  <a:lnTo>
                    <a:pt x="5010907" y="2492372"/>
                  </a:lnTo>
                  <a:lnTo>
                    <a:pt x="5063564" y="2485788"/>
                  </a:lnTo>
                  <a:lnTo>
                    <a:pt x="5116413" y="2479116"/>
                  </a:lnTo>
                  <a:lnTo>
                    <a:pt x="5169433" y="2472356"/>
                  </a:lnTo>
                  <a:lnTo>
                    <a:pt x="5222600" y="2465512"/>
                  </a:lnTo>
                  <a:lnTo>
                    <a:pt x="5275893" y="2458585"/>
                  </a:lnTo>
                  <a:lnTo>
                    <a:pt x="5329290" y="2451578"/>
                  </a:lnTo>
                  <a:lnTo>
                    <a:pt x="5382767" y="2444492"/>
                  </a:lnTo>
                  <a:lnTo>
                    <a:pt x="5436303" y="2437329"/>
                  </a:lnTo>
                  <a:lnTo>
                    <a:pt x="5489875" y="2430092"/>
                  </a:lnTo>
                  <a:lnTo>
                    <a:pt x="5543462" y="2422782"/>
                  </a:lnTo>
                  <a:lnTo>
                    <a:pt x="5597040" y="2415401"/>
                  </a:lnTo>
                  <a:lnTo>
                    <a:pt x="5650588" y="2407953"/>
                  </a:lnTo>
                  <a:lnTo>
                    <a:pt x="5704084" y="2400438"/>
                  </a:lnTo>
                  <a:lnTo>
                    <a:pt x="5757504" y="2392858"/>
                  </a:lnTo>
                  <a:lnTo>
                    <a:pt x="5810827" y="2385216"/>
                  </a:lnTo>
                  <a:lnTo>
                    <a:pt x="5864030" y="2377514"/>
                  </a:lnTo>
                  <a:lnTo>
                    <a:pt x="5917091" y="2369754"/>
                  </a:lnTo>
                  <a:lnTo>
                    <a:pt x="5969988" y="2361937"/>
                  </a:lnTo>
                  <a:lnTo>
                    <a:pt x="6022699" y="2354067"/>
                  </a:lnTo>
                  <a:lnTo>
                    <a:pt x="6075201" y="2346144"/>
                  </a:lnTo>
                  <a:lnTo>
                    <a:pt x="6127472" y="2338171"/>
                  </a:lnTo>
                  <a:lnTo>
                    <a:pt x="6179489" y="2330150"/>
                  </a:lnTo>
                  <a:lnTo>
                    <a:pt x="6231231" y="2322083"/>
                  </a:lnTo>
                  <a:lnTo>
                    <a:pt x="6282674" y="2313972"/>
                  </a:lnTo>
                  <a:lnTo>
                    <a:pt x="6333798" y="2305819"/>
                  </a:lnTo>
                  <a:lnTo>
                    <a:pt x="6384579" y="2297627"/>
                  </a:lnTo>
                  <a:lnTo>
                    <a:pt x="6434995" y="2289396"/>
                  </a:lnTo>
                  <a:lnTo>
                    <a:pt x="6485024" y="2281130"/>
                  </a:lnTo>
                  <a:lnTo>
                    <a:pt x="6534644" y="2272830"/>
                  </a:lnTo>
                  <a:lnTo>
                    <a:pt x="6583832" y="2264498"/>
                  </a:lnTo>
                  <a:lnTo>
                    <a:pt x="6632566" y="2256136"/>
                  </a:lnTo>
                  <a:lnTo>
                    <a:pt x="6680824" y="2247747"/>
                  </a:lnTo>
                  <a:lnTo>
                    <a:pt x="6728583" y="2239332"/>
                  </a:lnTo>
                  <a:lnTo>
                    <a:pt x="6775821" y="2230894"/>
                  </a:lnTo>
                  <a:lnTo>
                    <a:pt x="6822516" y="2222434"/>
                  </a:lnTo>
                  <a:lnTo>
                    <a:pt x="6868646" y="2213955"/>
                  </a:lnTo>
                  <a:lnTo>
                    <a:pt x="6914188" y="2205458"/>
                  </a:lnTo>
                  <a:lnTo>
                    <a:pt x="6959120" y="2196945"/>
                  </a:lnTo>
                  <a:lnTo>
                    <a:pt x="7003419" y="2188420"/>
                  </a:lnTo>
                  <a:lnTo>
                    <a:pt x="7047064" y="2179883"/>
                  </a:lnTo>
                  <a:lnTo>
                    <a:pt x="7090032" y="2171337"/>
                  </a:lnTo>
                  <a:lnTo>
                    <a:pt x="7132301" y="2162783"/>
                  </a:lnTo>
                  <a:lnTo>
                    <a:pt x="7173849" y="2154224"/>
                  </a:lnTo>
                  <a:lnTo>
                    <a:pt x="7235151" y="2141311"/>
                  </a:lnTo>
                  <a:lnTo>
                    <a:pt x="7296471" y="2128050"/>
                  </a:lnTo>
                  <a:lnTo>
                    <a:pt x="7357758" y="2114460"/>
                  </a:lnTo>
                  <a:lnTo>
                    <a:pt x="7418958" y="2100562"/>
                  </a:lnTo>
                  <a:lnTo>
                    <a:pt x="7480019" y="2086375"/>
                  </a:lnTo>
                  <a:lnTo>
                    <a:pt x="7540889" y="2071919"/>
                  </a:lnTo>
                  <a:lnTo>
                    <a:pt x="7601517" y="2057213"/>
                  </a:lnTo>
                  <a:lnTo>
                    <a:pt x="7661849" y="2042277"/>
                  </a:lnTo>
                  <a:lnTo>
                    <a:pt x="7721835" y="2027130"/>
                  </a:lnTo>
                  <a:lnTo>
                    <a:pt x="7781420" y="2011793"/>
                  </a:lnTo>
                  <a:lnTo>
                    <a:pt x="7840554" y="1996285"/>
                  </a:lnTo>
                  <a:lnTo>
                    <a:pt x="7899183" y="1980625"/>
                  </a:lnTo>
                  <a:lnTo>
                    <a:pt x="7957256" y="1964834"/>
                  </a:lnTo>
                  <a:lnTo>
                    <a:pt x="8014721" y="1948930"/>
                  </a:lnTo>
                  <a:lnTo>
                    <a:pt x="8071526" y="1932934"/>
                  </a:lnTo>
                  <a:lnTo>
                    <a:pt x="8127617" y="1916865"/>
                  </a:lnTo>
                  <a:lnTo>
                    <a:pt x="8182944" y="1900743"/>
                  </a:lnTo>
                  <a:lnTo>
                    <a:pt x="8237453" y="1884587"/>
                  </a:lnTo>
                  <a:lnTo>
                    <a:pt x="8291092" y="1868417"/>
                  </a:lnTo>
                  <a:lnTo>
                    <a:pt x="8343810" y="1852253"/>
                  </a:lnTo>
                  <a:lnTo>
                    <a:pt x="8395555" y="1836114"/>
                  </a:lnTo>
                  <a:lnTo>
                    <a:pt x="8446273" y="1820021"/>
                  </a:lnTo>
                  <a:lnTo>
                    <a:pt x="8495912" y="1803992"/>
                  </a:lnTo>
                  <a:lnTo>
                    <a:pt x="8544422" y="1788047"/>
                  </a:lnTo>
                  <a:lnTo>
                    <a:pt x="8591748" y="1772206"/>
                  </a:lnTo>
                  <a:lnTo>
                    <a:pt x="8637840" y="1756489"/>
                  </a:lnTo>
                  <a:lnTo>
                    <a:pt x="8682644" y="1740915"/>
                  </a:lnTo>
                  <a:lnTo>
                    <a:pt x="8726109" y="1725503"/>
                  </a:lnTo>
                  <a:lnTo>
                    <a:pt x="8768183" y="1710275"/>
                  </a:lnTo>
                  <a:lnTo>
                    <a:pt x="8808813" y="1695248"/>
                  </a:lnTo>
                  <a:lnTo>
                    <a:pt x="8847947" y="1680444"/>
                  </a:lnTo>
                  <a:lnTo>
                    <a:pt x="8885533" y="1665880"/>
                  </a:lnTo>
                  <a:lnTo>
                    <a:pt x="8921518" y="1651578"/>
                  </a:lnTo>
                  <a:lnTo>
                    <a:pt x="8988479" y="1623835"/>
                  </a:lnTo>
                  <a:lnTo>
                    <a:pt x="9048412" y="1597373"/>
                  </a:lnTo>
                  <a:lnTo>
                    <a:pt x="9075613" y="1584671"/>
                  </a:lnTo>
                  <a:lnTo>
                    <a:pt x="9078468" y="1583280"/>
                  </a:lnTo>
                </a:path>
                <a:path w="9078595" h="2715260">
                  <a:moveTo>
                    <a:pt x="0" y="870737"/>
                  </a:moveTo>
                  <a:lnTo>
                    <a:pt x="35926" y="851722"/>
                  </a:lnTo>
                  <a:lnTo>
                    <a:pt x="71996" y="832709"/>
                  </a:lnTo>
                  <a:lnTo>
                    <a:pt x="108353" y="813699"/>
                  </a:lnTo>
                  <a:lnTo>
                    <a:pt x="145143" y="794694"/>
                  </a:lnTo>
                  <a:lnTo>
                    <a:pt x="182507" y="775696"/>
                  </a:lnTo>
                  <a:lnTo>
                    <a:pt x="220591" y="756707"/>
                  </a:lnTo>
                  <a:lnTo>
                    <a:pt x="259538" y="737728"/>
                  </a:lnTo>
                  <a:lnTo>
                    <a:pt x="299493" y="718761"/>
                  </a:lnTo>
                  <a:lnTo>
                    <a:pt x="340599" y="699807"/>
                  </a:lnTo>
                  <a:lnTo>
                    <a:pt x="382999" y="680870"/>
                  </a:lnTo>
                  <a:lnTo>
                    <a:pt x="426839" y="661949"/>
                  </a:lnTo>
                  <a:lnTo>
                    <a:pt x="472261" y="643047"/>
                  </a:lnTo>
                  <a:lnTo>
                    <a:pt x="519410" y="624166"/>
                  </a:lnTo>
                  <a:lnTo>
                    <a:pt x="568429" y="605307"/>
                  </a:lnTo>
                  <a:lnTo>
                    <a:pt x="619463" y="586473"/>
                  </a:lnTo>
                  <a:lnTo>
                    <a:pt x="672656" y="567664"/>
                  </a:lnTo>
                  <a:lnTo>
                    <a:pt x="728151" y="548882"/>
                  </a:lnTo>
                  <a:lnTo>
                    <a:pt x="786092" y="530130"/>
                  </a:lnTo>
                  <a:lnTo>
                    <a:pt x="846623" y="511409"/>
                  </a:lnTo>
                  <a:lnTo>
                    <a:pt x="909888" y="492720"/>
                  </a:lnTo>
                  <a:lnTo>
                    <a:pt x="976032" y="474065"/>
                  </a:lnTo>
                  <a:lnTo>
                    <a:pt x="1045197" y="455447"/>
                  </a:lnTo>
                  <a:lnTo>
                    <a:pt x="1082614" y="445590"/>
                  </a:lnTo>
                  <a:lnTo>
                    <a:pt x="1120759" y="435534"/>
                  </a:lnTo>
                  <a:lnTo>
                    <a:pt x="1159622" y="425295"/>
                  </a:lnTo>
                  <a:lnTo>
                    <a:pt x="1199191" y="414888"/>
                  </a:lnTo>
                  <a:lnTo>
                    <a:pt x="1239454" y="404329"/>
                  </a:lnTo>
                  <a:lnTo>
                    <a:pt x="1280400" y="393635"/>
                  </a:lnTo>
                  <a:lnTo>
                    <a:pt x="1322017" y="382821"/>
                  </a:lnTo>
                  <a:lnTo>
                    <a:pt x="1364293" y="371902"/>
                  </a:lnTo>
                  <a:lnTo>
                    <a:pt x="1407218" y="360895"/>
                  </a:lnTo>
                  <a:lnTo>
                    <a:pt x="1450780" y="349816"/>
                  </a:lnTo>
                  <a:lnTo>
                    <a:pt x="1494966" y="338681"/>
                  </a:lnTo>
                  <a:lnTo>
                    <a:pt x="1539766" y="327504"/>
                  </a:lnTo>
                  <a:lnTo>
                    <a:pt x="1585168" y="316303"/>
                  </a:lnTo>
                  <a:lnTo>
                    <a:pt x="1631160" y="305093"/>
                  </a:lnTo>
                  <a:lnTo>
                    <a:pt x="1677732" y="293890"/>
                  </a:lnTo>
                  <a:lnTo>
                    <a:pt x="1724870" y="282710"/>
                  </a:lnTo>
                  <a:lnTo>
                    <a:pt x="1772565" y="271568"/>
                  </a:lnTo>
                  <a:lnTo>
                    <a:pt x="1820804" y="260481"/>
                  </a:lnTo>
                  <a:lnTo>
                    <a:pt x="1869576" y="249464"/>
                  </a:lnTo>
                  <a:lnTo>
                    <a:pt x="1918869" y="238533"/>
                  </a:lnTo>
                  <a:lnTo>
                    <a:pt x="1968673" y="227704"/>
                  </a:lnTo>
                  <a:lnTo>
                    <a:pt x="2018974" y="216994"/>
                  </a:lnTo>
                  <a:lnTo>
                    <a:pt x="2069762" y="206417"/>
                  </a:lnTo>
                  <a:lnTo>
                    <a:pt x="2121025" y="195989"/>
                  </a:lnTo>
                  <a:lnTo>
                    <a:pt x="2172752" y="185728"/>
                  </a:lnTo>
                  <a:lnTo>
                    <a:pt x="2224931" y="175647"/>
                  </a:lnTo>
                  <a:lnTo>
                    <a:pt x="2277551" y="165764"/>
                  </a:lnTo>
                  <a:lnTo>
                    <a:pt x="2330600" y="156094"/>
                  </a:lnTo>
                  <a:lnTo>
                    <a:pt x="2384066" y="146653"/>
                  </a:lnTo>
                  <a:lnTo>
                    <a:pt x="2437938" y="137456"/>
                  </a:lnTo>
                  <a:lnTo>
                    <a:pt x="2492205" y="128521"/>
                  </a:lnTo>
                  <a:lnTo>
                    <a:pt x="2546855" y="119862"/>
                  </a:lnTo>
                  <a:lnTo>
                    <a:pt x="2601876" y="111495"/>
                  </a:lnTo>
                  <a:lnTo>
                    <a:pt x="2657257" y="103436"/>
                  </a:lnTo>
                  <a:lnTo>
                    <a:pt x="2712987" y="95702"/>
                  </a:lnTo>
                  <a:lnTo>
                    <a:pt x="2769053" y="88307"/>
                  </a:lnTo>
                  <a:lnTo>
                    <a:pt x="2825445" y="81269"/>
                  </a:lnTo>
                  <a:lnTo>
                    <a:pt x="2882151" y="74602"/>
                  </a:lnTo>
                  <a:lnTo>
                    <a:pt x="2939159" y="68322"/>
                  </a:lnTo>
                  <a:lnTo>
                    <a:pt x="2996457" y="62446"/>
                  </a:lnTo>
                  <a:lnTo>
                    <a:pt x="3054035" y="56990"/>
                  </a:lnTo>
                  <a:lnTo>
                    <a:pt x="3111881" y="51968"/>
                  </a:lnTo>
                  <a:lnTo>
                    <a:pt x="3156318" y="48359"/>
                  </a:lnTo>
                  <a:lnTo>
                    <a:pt x="3201095" y="44877"/>
                  </a:lnTo>
                  <a:lnTo>
                    <a:pt x="3246208" y="41521"/>
                  </a:lnTo>
                  <a:lnTo>
                    <a:pt x="3291649" y="38292"/>
                  </a:lnTo>
                  <a:lnTo>
                    <a:pt x="3337414" y="35191"/>
                  </a:lnTo>
                  <a:lnTo>
                    <a:pt x="3383497" y="32217"/>
                  </a:lnTo>
                  <a:lnTo>
                    <a:pt x="3429892" y="29372"/>
                  </a:lnTo>
                  <a:lnTo>
                    <a:pt x="3476594" y="26655"/>
                  </a:lnTo>
                  <a:lnTo>
                    <a:pt x="3523597" y="24067"/>
                  </a:lnTo>
                  <a:lnTo>
                    <a:pt x="3570896" y="21609"/>
                  </a:lnTo>
                  <a:lnTo>
                    <a:pt x="3618486" y="19281"/>
                  </a:lnTo>
                  <a:lnTo>
                    <a:pt x="3666359" y="17084"/>
                  </a:lnTo>
                  <a:lnTo>
                    <a:pt x="3714512" y="15017"/>
                  </a:lnTo>
                  <a:lnTo>
                    <a:pt x="3762937" y="13081"/>
                  </a:lnTo>
                  <a:lnTo>
                    <a:pt x="3811631" y="11277"/>
                  </a:lnTo>
                  <a:lnTo>
                    <a:pt x="3860587" y="9605"/>
                  </a:lnTo>
                  <a:lnTo>
                    <a:pt x="3909799" y="8066"/>
                  </a:lnTo>
                  <a:lnTo>
                    <a:pt x="3959262" y="6659"/>
                  </a:lnTo>
                  <a:lnTo>
                    <a:pt x="4008971" y="5386"/>
                  </a:lnTo>
                  <a:lnTo>
                    <a:pt x="4058920" y="4247"/>
                  </a:lnTo>
                  <a:lnTo>
                    <a:pt x="4109103" y="3241"/>
                  </a:lnTo>
                  <a:lnTo>
                    <a:pt x="4159515" y="2371"/>
                  </a:lnTo>
                  <a:lnTo>
                    <a:pt x="4210150" y="1636"/>
                  </a:lnTo>
                  <a:lnTo>
                    <a:pt x="4261002" y="1036"/>
                  </a:lnTo>
                  <a:lnTo>
                    <a:pt x="4312066" y="572"/>
                  </a:lnTo>
                  <a:lnTo>
                    <a:pt x="4363337" y="244"/>
                  </a:lnTo>
                  <a:lnTo>
                    <a:pt x="4414809" y="53"/>
                  </a:lnTo>
                  <a:lnTo>
                    <a:pt x="4466475" y="0"/>
                  </a:lnTo>
                  <a:lnTo>
                    <a:pt x="4518332" y="83"/>
                  </a:lnTo>
                  <a:lnTo>
                    <a:pt x="4570373" y="305"/>
                  </a:lnTo>
                  <a:lnTo>
                    <a:pt x="4622592" y="666"/>
                  </a:lnTo>
                  <a:lnTo>
                    <a:pt x="4674984" y="1165"/>
                  </a:lnTo>
                  <a:lnTo>
                    <a:pt x="4727543" y="1804"/>
                  </a:lnTo>
                  <a:lnTo>
                    <a:pt x="4780264" y="2583"/>
                  </a:lnTo>
                  <a:lnTo>
                    <a:pt x="4833141" y="3501"/>
                  </a:lnTo>
                  <a:lnTo>
                    <a:pt x="4886169" y="4560"/>
                  </a:lnTo>
                  <a:lnTo>
                    <a:pt x="4939342" y="5761"/>
                  </a:lnTo>
                  <a:lnTo>
                    <a:pt x="4992655" y="7102"/>
                  </a:lnTo>
                  <a:lnTo>
                    <a:pt x="5046101" y="8586"/>
                  </a:lnTo>
                  <a:lnTo>
                    <a:pt x="5099676" y="10212"/>
                  </a:lnTo>
                  <a:lnTo>
                    <a:pt x="5153373" y="11981"/>
                  </a:lnTo>
                  <a:lnTo>
                    <a:pt x="5207188" y="13893"/>
                  </a:lnTo>
                  <a:lnTo>
                    <a:pt x="5261114" y="15948"/>
                  </a:lnTo>
                  <a:lnTo>
                    <a:pt x="5315146" y="18147"/>
                  </a:lnTo>
                  <a:lnTo>
                    <a:pt x="5369278" y="20491"/>
                  </a:lnTo>
                  <a:lnTo>
                    <a:pt x="5423505" y="22980"/>
                  </a:lnTo>
                  <a:lnTo>
                    <a:pt x="5477822" y="25614"/>
                  </a:lnTo>
                  <a:lnTo>
                    <a:pt x="5532222" y="28394"/>
                  </a:lnTo>
                  <a:lnTo>
                    <a:pt x="5586700" y="31320"/>
                  </a:lnTo>
                  <a:lnTo>
                    <a:pt x="5641251" y="34392"/>
                  </a:lnTo>
                  <a:lnTo>
                    <a:pt x="5695869" y="37612"/>
                  </a:lnTo>
                  <a:lnTo>
                    <a:pt x="5750548" y="40979"/>
                  </a:lnTo>
                  <a:lnTo>
                    <a:pt x="5805283" y="44493"/>
                  </a:lnTo>
                  <a:lnTo>
                    <a:pt x="5860068" y="48156"/>
                  </a:lnTo>
                  <a:lnTo>
                    <a:pt x="5914897" y="51968"/>
                  </a:lnTo>
                  <a:lnTo>
                    <a:pt x="5962519" y="55457"/>
                  </a:lnTo>
                  <a:lnTo>
                    <a:pt x="6011082" y="59249"/>
                  </a:lnTo>
                  <a:lnTo>
                    <a:pt x="6060546" y="63334"/>
                  </a:lnTo>
                  <a:lnTo>
                    <a:pt x="6110870" y="67703"/>
                  </a:lnTo>
                  <a:lnTo>
                    <a:pt x="6162011" y="72347"/>
                  </a:lnTo>
                  <a:lnTo>
                    <a:pt x="6213930" y="77254"/>
                  </a:lnTo>
                  <a:lnTo>
                    <a:pt x="6266585" y="82416"/>
                  </a:lnTo>
                  <a:lnTo>
                    <a:pt x="6319934" y="87822"/>
                  </a:lnTo>
                  <a:lnTo>
                    <a:pt x="6373937" y="93463"/>
                  </a:lnTo>
                  <a:lnTo>
                    <a:pt x="6428553" y="99330"/>
                  </a:lnTo>
                  <a:lnTo>
                    <a:pt x="6483739" y="105411"/>
                  </a:lnTo>
                  <a:lnTo>
                    <a:pt x="6539455" y="111698"/>
                  </a:lnTo>
                  <a:lnTo>
                    <a:pt x="6595661" y="118181"/>
                  </a:lnTo>
                  <a:lnTo>
                    <a:pt x="6652314" y="124849"/>
                  </a:lnTo>
                  <a:lnTo>
                    <a:pt x="6709373" y="131694"/>
                  </a:lnTo>
                  <a:lnTo>
                    <a:pt x="6766798" y="138705"/>
                  </a:lnTo>
                  <a:lnTo>
                    <a:pt x="6824546" y="145873"/>
                  </a:lnTo>
                  <a:lnTo>
                    <a:pt x="6882578" y="153187"/>
                  </a:lnTo>
                  <a:lnTo>
                    <a:pt x="6940851" y="160638"/>
                  </a:lnTo>
                  <a:lnTo>
                    <a:pt x="6999325" y="168217"/>
                  </a:lnTo>
                  <a:lnTo>
                    <a:pt x="7057958" y="175913"/>
                  </a:lnTo>
                  <a:lnTo>
                    <a:pt x="7116709" y="183716"/>
                  </a:lnTo>
                  <a:lnTo>
                    <a:pt x="7175538" y="191618"/>
                  </a:lnTo>
                  <a:lnTo>
                    <a:pt x="7234402" y="199607"/>
                  </a:lnTo>
                  <a:lnTo>
                    <a:pt x="7293260" y="207675"/>
                  </a:lnTo>
                  <a:lnTo>
                    <a:pt x="7352072" y="215811"/>
                  </a:lnTo>
                  <a:lnTo>
                    <a:pt x="7410797" y="224006"/>
                  </a:lnTo>
                  <a:lnTo>
                    <a:pt x="7469392" y="232250"/>
                  </a:lnTo>
                  <a:lnTo>
                    <a:pt x="7527817" y="240533"/>
                  </a:lnTo>
                  <a:lnTo>
                    <a:pt x="7586031" y="248845"/>
                  </a:lnTo>
                  <a:lnTo>
                    <a:pt x="7643993" y="257177"/>
                  </a:lnTo>
                  <a:lnTo>
                    <a:pt x="7701660" y="265519"/>
                  </a:lnTo>
                  <a:lnTo>
                    <a:pt x="7758993" y="273860"/>
                  </a:lnTo>
                  <a:lnTo>
                    <a:pt x="7815950" y="282192"/>
                  </a:lnTo>
                  <a:lnTo>
                    <a:pt x="7872490" y="290504"/>
                  </a:lnTo>
                  <a:lnTo>
                    <a:pt x="7928571" y="298787"/>
                  </a:lnTo>
                  <a:lnTo>
                    <a:pt x="7984153" y="307031"/>
                  </a:lnTo>
                  <a:lnTo>
                    <a:pt x="8039193" y="315226"/>
                  </a:lnTo>
                  <a:lnTo>
                    <a:pt x="8093652" y="323362"/>
                  </a:lnTo>
                  <a:lnTo>
                    <a:pt x="8147488" y="331430"/>
                  </a:lnTo>
                  <a:lnTo>
                    <a:pt x="8200659" y="339419"/>
                  </a:lnTo>
                  <a:lnTo>
                    <a:pt x="8253125" y="347321"/>
                  </a:lnTo>
                  <a:lnTo>
                    <a:pt x="8304844" y="355124"/>
                  </a:lnTo>
                  <a:lnTo>
                    <a:pt x="8355776" y="362820"/>
                  </a:lnTo>
                  <a:lnTo>
                    <a:pt x="8405878" y="370399"/>
                  </a:lnTo>
                  <a:lnTo>
                    <a:pt x="8455110" y="377850"/>
                  </a:lnTo>
                  <a:lnTo>
                    <a:pt x="8503430" y="385164"/>
                  </a:lnTo>
                  <a:lnTo>
                    <a:pt x="8550798" y="392332"/>
                  </a:lnTo>
                  <a:lnTo>
                    <a:pt x="8597172" y="399343"/>
                  </a:lnTo>
                  <a:lnTo>
                    <a:pt x="8642512" y="406188"/>
                  </a:lnTo>
                  <a:lnTo>
                    <a:pt x="8686775" y="412856"/>
                  </a:lnTo>
                  <a:lnTo>
                    <a:pt x="8729920" y="419339"/>
                  </a:lnTo>
                  <a:lnTo>
                    <a:pt x="8771907" y="425626"/>
                  </a:lnTo>
                  <a:lnTo>
                    <a:pt x="8812695" y="431707"/>
                  </a:lnTo>
                  <a:lnTo>
                    <a:pt x="8852241" y="437574"/>
                  </a:lnTo>
                  <a:lnTo>
                    <a:pt x="8890506" y="443215"/>
                  </a:lnTo>
                  <a:lnTo>
                    <a:pt x="8963023" y="453783"/>
                  </a:lnTo>
                  <a:lnTo>
                    <a:pt x="9029919" y="463334"/>
                  </a:lnTo>
                  <a:lnTo>
                    <a:pt x="9061155" y="467703"/>
                  </a:lnTo>
                  <a:lnTo>
                    <a:pt x="9078468" y="470084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" y="5640324"/>
              <a:ext cx="3005455" cy="1211580"/>
            </a:xfrm>
            <a:custGeom>
              <a:avLst/>
              <a:gdLst/>
              <a:ahLst/>
              <a:cxnLst/>
              <a:rect l="l" t="t" r="r" b="b"/>
              <a:pathLst>
                <a:path w="3005455" h="1211579">
                  <a:moveTo>
                    <a:pt x="0" y="0"/>
                  </a:moveTo>
                  <a:lnTo>
                    <a:pt x="51736" y="23523"/>
                  </a:lnTo>
                  <a:lnTo>
                    <a:pt x="103465" y="47039"/>
                  </a:lnTo>
                  <a:lnTo>
                    <a:pt x="155181" y="70542"/>
                  </a:lnTo>
                  <a:lnTo>
                    <a:pt x="206875" y="94025"/>
                  </a:lnTo>
                  <a:lnTo>
                    <a:pt x="258542" y="117481"/>
                  </a:lnTo>
                  <a:lnTo>
                    <a:pt x="310173" y="140903"/>
                  </a:lnTo>
                  <a:lnTo>
                    <a:pt x="361763" y="164285"/>
                  </a:lnTo>
                  <a:lnTo>
                    <a:pt x="413304" y="187620"/>
                  </a:lnTo>
                  <a:lnTo>
                    <a:pt x="464788" y="210901"/>
                  </a:lnTo>
                  <a:lnTo>
                    <a:pt x="516210" y="234122"/>
                  </a:lnTo>
                  <a:lnTo>
                    <a:pt x="567562" y="257275"/>
                  </a:lnTo>
                  <a:lnTo>
                    <a:pt x="618837" y="280354"/>
                  </a:lnTo>
                  <a:lnTo>
                    <a:pt x="670028" y="303352"/>
                  </a:lnTo>
                  <a:lnTo>
                    <a:pt x="721127" y="326263"/>
                  </a:lnTo>
                  <a:lnTo>
                    <a:pt x="772129" y="349080"/>
                  </a:lnTo>
                  <a:lnTo>
                    <a:pt x="823026" y="371796"/>
                  </a:lnTo>
                  <a:lnTo>
                    <a:pt x="873811" y="394404"/>
                  </a:lnTo>
                  <a:lnTo>
                    <a:pt x="924477" y="416898"/>
                  </a:lnTo>
                  <a:lnTo>
                    <a:pt x="975017" y="439271"/>
                  </a:lnTo>
                  <a:lnTo>
                    <a:pt x="1025424" y="461515"/>
                  </a:lnTo>
                  <a:lnTo>
                    <a:pt x="1075691" y="483626"/>
                  </a:lnTo>
                  <a:lnTo>
                    <a:pt x="1125811" y="505594"/>
                  </a:lnTo>
                  <a:lnTo>
                    <a:pt x="1175776" y="527415"/>
                  </a:lnTo>
                  <a:lnTo>
                    <a:pt x="1225581" y="549081"/>
                  </a:lnTo>
                  <a:lnTo>
                    <a:pt x="1275218" y="570586"/>
                  </a:lnTo>
                  <a:lnTo>
                    <a:pt x="1324680" y="591923"/>
                  </a:lnTo>
                  <a:lnTo>
                    <a:pt x="1373960" y="613084"/>
                  </a:lnTo>
                  <a:lnTo>
                    <a:pt x="1423050" y="634064"/>
                  </a:lnTo>
                  <a:lnTo>
                    <a:pt x="1471945" y="654855"/>
                  </a:lnTo>
                  <a:lnTo>
                    <a:pt x="1520637" y="675452"/>
                  </a:lnTo>
                  <a:lnTo>
                    <a:pt x="1569118" y="695846"/>
                  </a:lnTo>
                  <a:lnTo>
                    <a:pt x="1617383" y="716032"/>
                  </a:lnTo>
                  <a:lnTo>
                    <a:pt x="1665423" y="736002"/>
                  </a:lnTo>
                  <a:lnTo>
                    <a:pt x="1713232" y="755751"/>
                  </a:lnTo>
                  <a:lnTo>
                    <a:pt x="1760804" y="775270"/>
                  </a:lnTo>
                  <a:lnTo>
                    <a:pt x="1808130" y="794555"/>
                  </a:lnTo>
                  <a:lnTo>
                    <a:pt x="1855204" y="813597"/>
                  </a:lnTo>
                  <a:lnTo>
                    <a:pt x="1902019" y="832390"/>
                  </a:lnTo>
                  <a:lnTo>
                    <a:pt x="1948568" y="850927"/>
                  </a:lnTo>
                  <a:lnTo>
                    <a:pt x="1994844" y="869202"/>
                  </a:lnTo>
                  <a:lnTo>
                    <a:pt x="2040840" y="887208"/>
                  </a:lnTo>
                  <a:lnTo>
                    <a:pt x="2086549" y="904937"/>
                  </a:lnTo>
                  <a:lnTo>
                    <a:pt x="2131963" y="922385"/>
                  </a:lnTo>
                  <a:lnTo>
                    <a:pt x="2177077" y="939543"/>
                  </a:lnTo>
                  <a:lnTo>
                    <a:pt x="2221882" y="956404"/>
                  </a:lnTo>
                  <a:lnTo>
                    <a:pt x="2266372" y="972963"/>
                  </a:lnTo>
                  <a:lnTo>
                    <a:pt x="2310540" y="989213"/>
                  </a:lnTo>
                  <a:lnTo>
                    <a:pt x="2354379" y="1005146"/>
                  </a:lnTo>
                  <a:lnTo>
                    <a:pt x="2397882" y="1020757"/>
                  </a:lnTo>
                  <a:lnTo>
                    <a:pt x="2441042" y="1036037"/>
                  </a:lnTo>
                  <a:lnTo>
                    <a:pt x="2483852" y="1050981"/>
                  </a:lnTo>
                  <a:lnTo>
                    <a:pt x="2526304" y="1065583"/>
                  </a:lnTo>
                  <a:lnTo>
                    <a:pt x="2568393" y="1079834"/>
                  </a:lnTo>
                  <a:lnTo>
                    <a:pt x="2610110" y="1093728"/>
                  </a:lnTo>
                  <a:lnTo>
                    <a:pt x="2651449" y="1107259"/>
                  </a:lnTo>
                  <a:lnTo>
                    <a:pt x="2692403" y="1120420"/>
                  </a:lnTo>
                  <a:lnTo>
                    <a:pt x="2732964" y="1133205"/>
                  </a:lnTo>
                  <a:lnTo>
                    <a:pt x="2773127" y="1145605"/>
                  </a:lnTo>
                  <a:lnTo>
                    <a:pt x="2812883" y="1157616"/>
                  </a:lnTo>
                  <a:lnTo>
                    <a:pt x="2852227" y="1169229"/>
                  </a:lnTo>
                  <a:lnTo>
                    <a:pt x="2891150" y="1180439"/>
                  </a:lnTo>
                  <a:lnTo>
                    <a:pt x="2929645" y="1191239"/>
                  </a:lnTo>
                  <a:lnTo>
                    <a:pt x="2967707" y="1201621"/>
                  </a:lnTo>
                  <a:lnTo>
                    <a:pt x="3005328" y="1211579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532" y="5285232"/>
              <a:ext cx="9078595" cy="1467485"/>
            </a:xfrm>
            <a:custGeom>
              <a:avLst/>
              <a:gdLst/>
              <a:ahLst/>
              <a:cxnLst/>
              <a:rect l="l" t="t" r="r" b="b"/>
              <a:pathLst>
                <a:path w="9078595" h="1467484">
                  <a:moveTo>
                    <a:pt x="0" y="0"/>
                  </a:moveTo>
                  <a:lnTo>
                    <a:pt x="37330" y="13040"/>
                  </a:lnTo>
                  <a:lnTo>
                    <a:pt x="74781" y="26102"/>
                  </a:lnTo>
                  <a:lnTo>
                    <a:pt x="112476" y="39209"/>
                  </a:lnTo>
                  <a:lnTo>
                    <a:pt x="150535" y="52381"/>
                  </a:lnTo>
                  <a:lnTo>
                    <a:pt x="189081" y="65641"/>
                  </a:lnTo>
                  <a:lnTo>
                    <a:pt x="228234" y="79010"/>
                  </a:lnTo>
                  <a:lnTo>
                    <a:pt x="268117" y="92511"/>
                  </a:lnTo>
                  <a:lnTo>
                    <a:pt x="308850" y="106166"/>
                  </a:lnTo>
                  <a:lnTo>
                    <a:pt x="350556" y="119996"/>
                  </a:lnTo>
                  <a:lnTo>
                    <a:pt x="393355" y="134024"/>
                  </a:lnTo>
                  <a:lnTo>
                    <a:pt x="437370" y="148271"/>
                  </a:lnTo>
                  <a:lnTo>
                    <a:pt x="482722" y="162760"/>
                  </a:lnTo>
                  <a:lnTo>
                    <a:pt x="529532" y="177511"/>
                  </a:lnTo>
                  <a:lnTo>
                    <a:pt x="577923" y="192548"/>
                  </a:lnTo>
                  <a:lnTo>
                    <a:pt x="628015" y="207892"/>
                  </a:lnTo>
                  <a:lnTo>
                    <a:pt x="679930" y="223566"/>
                  </a:lnTo>
                  <a:lnTo>
                    <a:pt x="733790" y="239590"/>
                  </a:lnTo>
                  <a:lnTo>
                    <a:pt x="789716" y="255987"/>
                  </a:lnTo>
                  <a:lnTo>
                    <a:pt x="847830" y="272779"/>
                  </a:lnTo>
                  <a:lnTo>
                    <a:pt x="908254" y="289988"/>
                  </a:lnTo>
                  <a:lnTo>
                    <a:pt x="971108" y="307635"/>
                  </a:lnTo>
                  <a:lnTo>
                    <a:pt x="1036514" y="325744"/>
                  </a:lnTo>
                  <a:lnTo>
                    <a:pt x="1104595" y="344335"/>
                  </a:lnTo>
                  <a:lnTo>
                    <a:pt x="1143070" y="354783"/>
                  </a:lnTo>
                  <a:lnTo>
                    <a:pt x="1182416" y="365482"/>
                  </a:lnTo>
                  <a:lnTo>
                    <a:pt x="1222610" y="376420"/>
                  </a:lnTo>
                  <a:lnTo>
                    <a:pt x="1263628" y="387587"/>
                  </a:lnTo>
                  <a:lnTo>
                    <a:pt x="1305446" y="398970"/>
                  </a:lnTo>
                  <a:lnTo>
                    <a:pt x="1348038" y="410558"/>
                  </a:lnTo>
                  <a:lnTo>
                    <a:pt x="1391383" y="422339"/>
                  </a:lnTo>
                  <a:lnTo>
                    <a:pt x="1435454" y="434301"/>
                  </a:lnTo>
                  <a:lnTo>
                    <a:pt x="1480229" y="446435"/>
                  </a:lnTo>
                  <a:lnTo>
                    <a:pt x="1525683" y="458726"/>
                  </a:lnTo>
                  <a:lnTo>
                    <a:pt x="1571793" y="471165"/>
                  </a:lnTo>
                  <a:lnTo>
                    <a:pt x="1618533" y="483740"/>
                  </a:lnTo>
                  <a:lnTo>
                    <a:pt x="1665881" y="496438"/>
                  </a:lnTo>
                  <a:lnTo>
                    <a:pt x="1713812" y="509249"/>
                  </a:lnTo>
                  <a:lnTo>
                    <a:pt x="1762302" y="522161"/>
                  </a:lnTo>
                  <a:lnTo>
                    <a:pt x="1811326" y="535163"/>
                  </a:lnTo>
                  <a:lnTo>
                    <a:pt x="1860862" y="548242"/>
                  </a:lnTo>
                  <a:lnTo>
                    <a:pt x="1910884" y="561388"/>
                  </a:lnTo>
                  <a:lnTo>
                    <a:pt x="1961369" y="574589"/>
                  </a:lnTo>
                  <a:lnTo>
                    <a:pt x="2012293" y="587832"/>
                  </a:lnTo>
                  <a:lnTo>
                    <a:pt x="2063632" y="601108"/>
                  </a:lnTo>
                  <a:lnTo>
                    <a:pt x="2115361" y="614404"/>
                  </a:lnTo>
                  <a:lnTo>
                    <a:pt x="2167457" y="627708"/>
                  </a:lnTo>
                  <a:lnTo>
                    <a:pt x="2219896" y="641010"/>
                  </a:lnTo>
                  <a:lnTo>
                    <a:pt x="2272652" y="654297"/>
                  </a:lnTo>
                  <a:lnTo>
                    <a:pt x="2325704" y="667558"/>
                  </a:lnTo>
                  <a:lnTo>
                    <a:pt x="2379025" y="680782"/>
                  </a:lnTo>
                  <a:lnTo>
                    <a:pt x="2432593" y="693956"/>
                  </a:lnTo>
                  <a:lnTo>
                    <a:pt x="2486383" y="707070"/>
                  </a:lnTo>
                  <a:lnTo>
                    <a:pt x="2540372" y="720112"/>
                  </a:lnTo>
                  <a:lnTo>
                    <a:pt x="2594535" y="733070"/>
                  </a:lnTo>
                  <a:lnTo>
                    <a:pt x="2648847" y="745933"/>
                  </a:lnTo>
                  <a:lnTo>
                    <a:pt x="2703286" y="758689"/>
                  </a:lnTo>
                  <a:lnTo>
                    <a:pt x="2757827" y="771327"/>
                  </a:lnTo>
                  <a:lnTo>
                    <a:pt x="2812445" y="783835"/>
                  </a:lnTo>
                  <a:lnTo>
                    <a:pt x="2867118" y="796202"/>
                  </a:lnTo>
                  <a:lnTo>
                    <a:pt x="2921820" y="808416"/>
                  </a:lnTo>
                  <a:lnTo>
                    <a:pt x="2976529" y="820465"/>
                  </a:lnTo>
                  <a:lnTo>
                    <a:pt x="3031219" y="832339"/>
                  </a:lnTo>
                  <a:lnTo>
                    <a:pt x="3085866" y="844024"/>
                  </a:lnTo>
                  <a:lnTo>
                    <a:pt x="3140448" y="855511"/>
                  </a:lnTo>
                  <a:lnTo>
                    <a:pt x="3194939" y="866787"/>
                  </a:lnTo>
                  <a:lnTo>
                    <a:pt x="3240905" y="876174"/>
                  </a:lnTo>
                  <a:lnTo>
                    <a:pt x="3287337" y="885572"/>
                  </a:lnTo>
                  <a:lnTo>
                    <a:pt x="3334214" y="894977"/>
                  </a:lnTo>
                  <a:lnTo>
                    <a:pt x="3381516" y="904385"/>
                  </a:lnTo>
                  <a:lnTo>
                    <a:pt x="3429225" y="913795"/>
                  </a:lnTo>
                  <a:lnTo>
                    <a:pt x="3477320" y="923202"/>
                  </a:lnTo>
                  <a:lnTo>
                    <a:pt x="3525781" y="932602"/>
                  </a:lnTo>
                  <a:lnTo>
                    <a:pt x="3574590" y="941993"/>
                  </a:lnTo>
                  <a:lnTo>
                    <a:pt x="3623725" y="951370"/>
                  </a:lnTo>
                  <a:lnTo>
                    <a:pt x="3673169" y="960731"/>
                  </a:lnTo>
                  <a:lnTo>
                    <a:pt x="3722900" y="970072"/>
                  </a:lnTo>
                  <a:lnTo>
                    <a:pt x="3772900" y="979390"/>
                  </a:lnTo>
                  <a:lnTo>
                    <a:pt x="3823148" y="988681"/>
                  </a:lnTo>
                  <a:lnTo>
                    <a:pt x="3873625" y="997942"/>
                  </a:lnTo>
                  <a:lnTo>
                    <a:pt x="3924312" y="1007169"/>
                  </a:lnTo>
                  <a:lnTo>
                    <a:pt x="3975188" y="1016359"/>
                  </a:lnTo>
                  <a:lnTo>
                    <a:pt x="4026234" y="1025508"/>
                  </a:lnTo>
                  <a:lnTo>
                    <a:pt x="4077431" y="1034614"/>
                  </a:lnTo>
                  <a:lnTo>
                    <a:pt x="4128758" y="1043673"/>
                  </a:lnTo>
                  <a:lnTo>
                    <a:pt x="4180196" y="1052680"/>
                  </a:lnTo>
                  <a:lnTo>
                    <a:pt x="4231726" y="1061634"/>
                  </a:lnTo>
                  <a:lnTo>
                    <a:pt x="4283327" y="1070530"/>
                  </a:lnTo>
                  <a:lnTo>
                    <a:pt x="4334980" y="1079365"/>
                  </a:lnTo>
                  <a:lnTo>
                    <a:pt x="4386666" y="1088135"/>
                  </a:lnTo>
                  <a:lnTo>
                    <a:pt x="4438364" y="1096838"/>
                  </a:lnTo>
                  <a:lnTo>
                    <a:pt x="4490055" y="1105470"/>
                  </a:lnTo>
                  <a:lnTo>
                    <a:pt x="4541719" y="1114027"/>
                  </a:lnTo>
                  <a:lnTo>
                    <a:pt x="4593337" y="1122505"/>
                  </a:lnTo>
                  <a:lnTo>
                    <a:pt x="4644889" y="1130903"/>
                  </a:lnTo>
                  <a:lnTo>
                    <a:pt x="4696356" y="1139215"/>
                  </a:lnTo>
                  <a:lnTo>
                    <a:pt x="4747717" y="1147439"/>
                  </a:lnTo>
                  <a:lnTo>
                    <a:pt x="4798953" y="1155572"/>
                  </a:lnTo>
                  <a:lnTo>
                    <a:pt x="4850044" y="1163609"/>
                  </a:lnTo>
                  <a:lnTo>
                    <a:pt x="4900971" y="1171548"/>
                  </a:lnTo>
                  <a:lnTo>
                    <a:pt x="4951715" y="1179384"/>
                  </a:lnTo>
                  <a:lnTo>
                    <a:pt x="5002254" y="1187116"/>
                  </a:lnTo>
                  <a:lnTo>
                    <a:pt x="5052570" y="1194738"/>
                  </a:lnTo>
                  <a:lnTo>
                    <a:pt x="5102643" y="1202248"/>
                  </a:lnTo>
                  <a:lnTo>
                    <a:pt x="5152453" y="1209643"/>
                  </a:lnTo>
                  <a:lnTo>
                    <a:pt x="5201981" y="1216918"/>
                  </a:lnTo>
                  <a:lnTo>
                    <a:pt x="5251208" y="1224071"/>
                  </a:lnTo>
                  <a:lnTo>
                    <a:pt x="5300112" y="1231098"/>
                  </a:lnTo>
                  <a:lnTo>
                    <a:pt x="5348675" y="1237995"/>
                  </a:lnTo>
                  <a:lnTo>
                    <a:pt x="5396877" y="1244760"/>
                  </a:lnTo>
                  <a:lnTo>
                    <a:pt x="5444699" y="1251389"/>
                  </a:lnTo>
                  <a:lnTo>
                    <a:pt x="5492120" y="1257878"/>
                  </a:lnTo>
                  <a:lnTo>
                    <a:pt x="5539121" y="1264224"/>
                  </a:lnTo>
                  <a:lnTo>
                    <a:pt x="5585682" y="1270423"/>
                  </a:lnTo>
                  <a:lnTo>
                    <a:pt x="5631784" y="1276473"/>
                  </a:lnTo>
                  <a:lnTo>
                    <a:pt x="5677408" y="1282369"/>
                  </a:lnTo>
                  <a:lnTo>
                    <a:pt x="5732837" y="1289363"/>
                  </a:lnTo>
                  <a:lnTo>
                    <a:pt x="5788444" y="1296155"/>
                  </a:lnTo>
                  <a:lnTo>
                    <a:pt x="5844194" y="1302751"/>
                  </a:lnTo>
                  <a:lnTo>
                    <a:pt x="5900055" y="1309154"/>
                  </a:lnTo>
                  <a:lnTo>
                    <a:pt x="5955991" y="1315370"/>
                  </a:lnTo>
                  <a:lnTo>
                    <a:pt x="6011969" y="1321401"/>
                  </a:lnTo>
                  <a:lnTo>
                    <a:pt x="6067954" y="1327252"/>
                  </a:lnTo>
                  <a:lnTo>
                    <a:pt x="6123913" y="1332927"/>
                  </a:lnTo>
                  <a:lnTo>
                    <a:pt x="6179810" y="1338430"/>
                  </a:lnTo>
                  <a:lnTo>
                    <a:pt x="6235613" y="1343766"/>
                  </a:lnTo>
                  <a:lnTo>
                    <a:pt x="6291286" y="1348938"/>
                  </a:lnTo>
                  <a:lnTo>
                    <a:pt x="6346796" y="1353951"/>
                  </a:lnTo>
                  <a:lnTo>
                    <a:pt x="6402109" y="1358809"/>
                  </a:lnTo>
                  <a:lnTo>
                    <a:pt x="6457190" y="1363515"/>
                  </a:lnTo>
                  <a:lnTo>
                    <a:pt x="6512005" y="1368075"/>
                  </a:lnTo>
                  <a:lnTo>
                    <a:pt x="6566521" y="1372492"/>
                  </a:lnTo>
                  <a:lnTo>
                    <a:pt x="6620702" y="1376770"/>
                  </a:lnTo>
                  <a:lnTo>
                    <a:pt x="6674516" y="1380913"/>
                  </a:lnTo>
                  <a:lnTo>
                    <a:pt x="6727927" y="1384927"/>
                  </a:lnTo>
                  <a:lnTo>
                    <a:pt x="6780902" y="1388814"/>
                  </a:lnTo>
                  <a:lnTo>
                    <a:pt x="6833407" y="1392578"/>
                  </a:lnTo>
                  <a:lnTo>
                    <a:pt x="6885407" y="1396225"/>
                  </a:lnTo>
                  <a:lnTo>
                    <a:pt x="6936868" y="1399758"/>
                  </a:lnTo>
                  <a:lnTo>
                    <a:pt x="6987756" y="1403181"/>
                  </a:lnTo>
                  <a:lnTo>
                    <a:pt x="7038038" y="1406499"/>
                  </a:lnTo>
                  <a:lnTo>
                    <a:pt x="7087678" y="1409715"/>
                  </a:lnTo>
                  <a:lnTo>
                    <a:pt x="7136643" y="1412834"/>
                  </a:lnTo>
                  <a:lnTo>
                    <a:pt x="7184899" y="1415860"/>
                  </a:lnTo>
                  <a:lnTo>
                    <a:pt x="7232411" y="1418796"/>
                  </a:lnTo>
                  <a:lnTo>
                    <a:pt x="7279146" y="1421648"/>
                  </a:lnTo>
                  <a:lnTo>
                    <a:pt x="7325068" y="1424419"/>
                  </a:lnTo>
                  <a:lnTo>
                    <a:pt x="7370145" y="1427113"/>
                  </a:lnTo>
                  <a:lnTo>
                    <a:pt x="7414342" y="1429735"/>
                  </a:lnTo>
                  <a:lnTo>
                    <a:pt x="7457625" y="1432289"/>
                  </a:lnTo>
                  <a:lnTo>
                    <a:pt x="7499959" y="1434778"/>
                  </a:lnTo>
                  <a:lnTo>
                    <a:pt x="7541311" y="1437207"/>
                  </a:lnTo>
                  <a:lnTo>
                    <a:pt x="7581647" y="1439580"/>
                  </a:lnTo>
                  <a:lnTo>
                    <a:pt x="7620931" y="1441901"/>
                  </a:lnTo>
                  <a:lnTo>
                    <a:pt x="7659131" y="1444175"/>
                  </a:lnTo>
                  <a:lnTo>
                    <a:pt x="7696213" y="1446405"/>
                  </a:lnTo>
                  <a:lnTo>
                    <a:pt x="7732141" y="1448596"/>
                  </a:lnTo>
                  <a:lnTo>
                    <a:pt x="7813749" y="1453393"/>
                  </a:lnTo>
                  <a:lnTo>
                    <a:pt x="7888492" y="1457351"/>
                  </a:lnTo>
                  <a:lnTo>
                    <a:pt x="7956943" y="1460536"/>
                  </a:lnTo>
                  <a:lnTo>
                    <a:pt x="8019675" y="1463013"/>
                  </a:lnTo>
                  <a:lnTo>
                    <a:pt x="8077260" y="1464848"/>
                  </a:lnTo>
                  <a:lnTo>
                    <a:pt x="8130273" y="1466104"/>
                  </a:lnTo>
                  <a:lnTo>
                    <a:pt x="8179284" y="1466849"/>
                  </a:lnTo>
                  <a:lnTo>
                    <a:pt x="8224868" y="1467146"/>
                  </a:lnTo>
                  <a:lnTo>
                    <a:pt x="8267598" y="1467061"/>
                  </a:lnTo>
                  <a:lnTo>
                    <a:pt x="8308046" y="1466660"/>
                  </a:lnTo>
                  <a:lnTo>
                    <a:pt x="8346785" y="1466007"/>
                  </a:lnTo>
                  <a:lnTo>
                    <a:pt x="8421428" y="1464209"/>
                  </a:lnTo>
                  <a:lnTo>
                    <a:pt x="8458479" y="1463194"/>
                  </a:lnTo>
                  <a:lnTo>
                    <a:pt x="8496113" y="1462189"/>
                  </a:lnTo>
                  <a:lnTo>
                    <a:pt x="8534902" y="1461258"/>
                  </a:lnTo>
                  <a:lnTo>
                    <a:pt x="8575421" y="1460468"/>
                  </a:lnTo>
                  <a:lnTo>
                    <a:pt x="8638028" y="1459103"/>
                  </a:lnTo>
                  <a:lnTo>
                    <a:pt x="8697556" y="1457203"/>
                  </a:lnTo>
                  <a:lnTo>
                    <a:pt x="8754312" y="1454821"/>
                  </a:lnTo>
                  <a:lnTo>
                    <a:pt x="8808603" y="1452010"/>
                  </a:lnTo>
                  <a:lnTo>
                    <a:pt x="8860739" y="1448825"/>
                  </a:lnTo>
                  <a:lnTo>
                    <a:pt x="8911026" y="1445320"/>
                  </a:lnTo>
                  <a:lnTo>
                    <a:pt x="8959774" y="1441546"/>
                  </a:lnTo>
                  <a:lnTo>
                    <a:pt x="9007289" y="1437559"/>
                  </a:lnTo>
                  <a:lnTo>
                    <a:pt x="9053881" y="1433412"/>
                  </a:lnTo>
                  <a:lnTo>
                    <a:pt x="9078468" y="1431137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14372" y="5138558"/>
              <a:ext cx="6929755" cy="1713864"/>
            </a:xfrm>
            <a:custGeom>
              <a:avLst/>
              <a:gdLst/>
              <a:ahLst/>
              <a:cxnLst/>
              <a:rect l="l" t="t" r="r" b="b"/>
              <a:pathLst>
                <a:path w="6929755" h="1713865">
                  <a:moveTo>
                    <a:pt x="0" y="1713344"/>
                  </a:moveTo>
                  <a:lnTo>
                    <a:pt x="32478" y="1676752"/>
                  </a:lnTo>
                  <a:lnTo>
                    <a:pt x="65062" y="1640186"/>
                  </a:lnTo>
                  <a:lnTo>
                    <a:pt x="97858" y="1603673"/>
                  </a:lnTo>
                  <a:lnTo>
                    <a:pt x="130969" y="1567238"/>
                  </a:lnTo>
                  <a:lnTo>
                    <a:pt x="164502" y="1530909"/>
                  </a:lnTo>
                  <a:lnTo>
                    <a:pt x="198562" y="1494711"/>
                  </a:lnTo>
                  <a:lnTo>
                    <a:pt x="233255" y="1458672"/>
                  </a:lnTo>
                  <a:lnTo>
                    <a:pt x="268686" y="1422817"/>
                  </a:lnTo>
                  <a:lnTo>
                    <a:pt x="304961" y="1387174"/>
                  </a:lnTo>
                  <a:lnTo>
                    <a:pt x="342185" y="1351767"/>
                  </a:lnTo>
                  <a:lnTo>
                    <a:pt x="380462" y="1316625"/>
                  </a:lnTo>
                  <a:lnTo>
                    <a:pt x="419900" y="1281772"/>
                  </a:lnTo>
                  <a:lnTo>
                    <a:pt x="460603" y="1247236"/>
                  </a:lnTo>
                  <a:lnTo>
                    <a:pt x="502677" y="1213044"/>
                  </a:lnTo>
                  <a:lnTo>
                    <a:pt x="546226" y="1179221"/>
                  </a:lnTo>
                  <a:lnTo>
                    <a:pt x="583948" y="1151080"/>
                  </a:lnTo>
                  <a:lnTo>
                    <a:pt x="623105" y="1122756"/>
                  </a:lnTo>
                  <a:lnTo>
                    <a:pt x="663556" y="1094323"/>
                  </a:lnTo>
                  <a:lnTo>
                    <a:pt x="705161" y="1065853"/>
                  </a:lnTo>
                  <a:lnTo>
                    <a:pt x="747779" y="1037419"/>
                  </a:lnTo>
                  <a:lnTo>
                    <a:pt x="791271" y="1009096"/>
                  </a:lnTo>
                  <a:lnTo>
                    <a:pt x="835494" y="980955"/>
                  </a:lnTo>
                  <a:lnTo>
                    <a:pt x="880309" y="953072"/>
                  </a:lnTo>
                  <a:lnTo>
                    <a:pt x="925575" y="925518"/>
                  </a:lnTo>
                  <a:lnTo>
                    <a:pt x="971152" y="898366"/>
                  </a:lnTo>
                  <a:lnTo>
                    <a:pt x="1016899" y="871692"/>
                  </a:lnTo>
                  <a:lnTo>
                    <a:pt x="1062674" y="845566"/>
                  </a:lnTo>
                  <a:lnTo>
                    <a:pt x="1108339" y="820064"/>
                  </a:lnTo>
                  <a:lnTo>
                    <a:pt x="1153751" y="795257"/>
                  </a:lnTo>
                  <a:lnTo>
                    <a:pt x="1198771" y="771220"/>
                  </a:lnTo>
                  <a:lnTo>
                    <a:pt x="1243258" y="748025"/>
                  </a:lnTo>
                  <a:lnTo>
                    <a:pt x="1287072" y="725746"/>
                  </a:lnTo>
                  <a:lnTo>
                    <a:pt x="1330070" y="704457"/>
                  </a:lnTo>
                  <a:lnTo>
                    <a:pt x="1376865" y="681872"/>
                  </a:lnTo>
                  <a:lnTo>
                    <a:pt x="1421746" y="660755"/>
                  </a:lnTo>
                  <a:lnTo>
                    <a:pt x="1465124" y="640947"/>
                  </a:lnTo>
                  <a:lnTo>
                    <a:pt x="1507406" y="622293"/>
                  </a:lnTo>
                  <a:lnTo>
                    <a:pt x="1549003" y="604635"/>
                  </a:lnTo>
                  <a:lnTo>
                    <a:pt x="1590322" y="587818"/>
                  </a:lnTo>
                  <a:lnTo>
                    <a:pt x="1631773" y="571684"/>
                  </a:lnTo>
                  <a:lnTo>
                    <a:pt x="1673764" y="556078"/>
                  </a:lnTo>
                  <a:lnTo>
                    <a:pt x="1716705" y="540841"/>
                  </a:lnTo>
                  <a:lnTo>
                    <a:pt x="1761005" y="525819"/>
                  </a:lnTo>
                  <a:lnTo>
                    <a:pt x="1807072" y="510854"/>
                  </a:lnTo>
                  <a:lnTo>
                    <a:pt x="1855315" y="495789"/>
                  </a:lnTo>
                  <a:lnTo>
                    <a:pt x="1906143" y="480469"/>
                  </a:lnTo>
                  <a:lnTo>
                    <a:pt x="1959965" y="464736"/>
                  </a:lnTo>
                  <a:lnTo>
                    <a:pt x="2017190" y="448434"/>
                  </a:lnTo>
                  <a:lnTo>
                    <a:pt x="2078227" y="431407"/>
                  </a:lnTo>
                  <a:lnTo>
                    <a:pt x="2118257" y="420519"/>
                  </a:lnTo>
                  <a:lnTo>
                    <a:pt x="2160550" y="409335"/>
                  </a:lnTo>
                  <a:lnTo>
                    <a:pt x="2204913" y="397889"/>
                  </a:lnTo>
                  <a:lnTo>
                    <a:pt x="2251151" y="386220"/>
                  </a:lnTo>
                  <a:lnTo>
                    <a:pt x="2299069" y="374362"/>
                  </a:lnTo>
                  <a:lnTo>
                    <a:pt x="2348473" y="362354"/>
                  </a:lnTo>
                  <a:lnTo>
                    <a:pt x="2399168" y="350230"/>
                  </a:lnTo>
                  <a:lnTo>
                    <a:pt x="2450960" y="338028"/>
                  </a:lnTo>
                  <a:lnTo>
                    <a:pt x="2503654" y="325784"/>
                  </a:lnTo>
                  <a:lnTo>
                    <a:pt x="2557056" y="313534"/>
                  </a:lnTo>
                  <a:lnTo>
                    <a:pt x="2610971" y="301316"/>
                  </a:lnTo>
                  <a:lnTo>
                    <a:pt x="2665204" y="289165"/>
                  </a:lnTo>
                  <a:lnTo>
                    <a:pt x="2719562" y="277117"/>
                  </a:lnTo>
                  <a:lnTo>
                    <a:pt x="2773849" y="265211"/>
                  </a:lnTo>
                  <a:lnTo>
                    <a:pt x="2827871" y="253480"/>
                  </a:lnTo>
                  <a:lnTo>
                    <a:pt x="2881434" y="241964"/>
                  </a:lnTo>
                  <a:lnTo>
                    <a:pt x="2934342" y="230696"/>
                  </a:lnTo>
                  <a:lnTo>
                    <a:pt x="2986402" y="219715"/>
                  </a:lnTo>
                  <a:lnTo>
                    <a:pt x="3037419" y="209057"/>
                  </a:lnTo>
                  <a:lnTo>
                    <a:pt x="3087198" y="198758"/>
                  </a:lnTo>
                  <a:lnTo>
                    <a:pt x="3135545" y="188854"/>
                  </a:lnTo>
                  <a:lnTo>
                    <a:pt x="3182266" y="179383"/>
                  </a:lnTo>
                  <a:lnTo>
                    <a:pt x="3227165" y="170379"/>
                  </a:lnTo>
                  <a:lnTo>
                    <a:pt x="3270048" y="161881"/>
                  </a:lnTo>
                  <a:lnTo>
                    <a:pt x="3310721" y="153924"/>
                  </a:lnTo>
                  <a:lnTo>
                    <a:pt x="3348990" y="146546"/>
                  </a:lnTo>
                  <a:lnTo>
                    <a:pt x="3418406" y="133499"/>
                  </a:lnTo>
                  <a:lnTo>
                    <a:pt x="3479570" y="122452"/>
                  </a:lnTo>
                  <a:lnTo>
                    <a:pt x="3533862" y="113160"/>
                  </a:lnTo>
                  <a:lnTo>
                    <a:pt x="3582659" y="105382"/>
                  </a:lnTo>
                  <a:lnTo>
                    <a:pt x="3627342" y="98875"/>
                  </a:lnTo>
                  <a:lnTo>
                    <a:pt x="3669289" y="93396"/>
                  </a:lnTo>
                  <a:lnTo>
                    <a:pt x="3709879" y="88704"/>
                  </a:lnTo>
                  <a:lnTo>
                    <a:pt x="3750491" y="84556"/>
                  </a:lnTo>
                  <a:lnTo>
                    <a:pt x="3792504" y="80709"/>
                  </a:lnTo>
                  <a:lnTo>
                    <a:pt x="3837298" y="76922"/>
                  </a:lnTo>
                  <a:lnTo>
                    <a:pt x="3886251" y="72950"/>
                  </a:lnTo>
                  <a:lnTo>
                    <a:pt x="3940742" y="68553"/>
                  </a:lnTo>
                  <a:lnTo>
                    <a:pt x="4002151" y="63488"/>
                  </a:lnTo>
                  <a:lnTo>
                    <a:pt x="4043676" y="60084"/>
                  </a:lnTo>
                  <a:lnTo>
                    <a:pt x="4087243" y="56666"/>
                  </a:lnTo>
                  <a:lnTo>
                    <a:pt x="4132660" y="53244"/>
                  </a:lnTo>
                  <a:lnTo>
                    <a:pt x="4179734" y="49831"/>
                  </a:lnTo>
                  <a:lnTo>
                    <a:pt x="4228274" y="46438"/>
                  </a:lnTo>
                  <a:lnTo>
                    <a:pt x="4278086" y="43077"/>
                  </a:lnTo>
                  <a:lnTo>
                    <a:pt x="4328978" y="39757"/>
                  </a:lnTo>
                  <a:lnTo>
                    <a:pt x="4380758" y="36492"/>
                  </a:lnTo>
                  <a:lnTo>
                    <a:pt x="4433235" y="33293"/>
                  </a:lnTo>
                  <a:lnTo>
                    <a:pt x="4486215" y="30171"/>
                  </a:lnTo>
                  <a:lnTo>
                    <a:pt x="4539506" y="27137"/>
                  </a:lnTo>
                  <a:lnTo>
                    <a:pt x="4592916" y="24203"/>
                  </a:lnTo>
                  <a:lnTo>
                    <a:pt x="4646253" y="21380"/>
                  </a:lnTo>
                  <a:lnTo>
                    <a:pt x="4699324" y="18680"/>
                  </a:lnTo>
                  <a:lnTo>
                    <a:pt x="4751937" y="16114"/>
                  </a:lnTo>
                  <a:lnTo>
                    <a:pt x="4803901" y="13694"/>
                  </a:lnTo>
                  <a:lnTo>
                    <a:pt x="4855021" y="11431"/>
                  </a:lnTo>
                  <a:lnTo>
                    <a:pt x="4905107" y="9337"/>
                  </a:lnTo>
                  <a:lnTo>
                    <a:pt x="4953966" y="7422"/>
                  </a:lnTo>
                  <a:lnTo>
                    <a:pt x="5001406" y="5699"/>
                  </a:lnTo>
                  <a:lnTo>
                    <a:pt x="5047233" y="4179"/>
                  </a:lnTo>
                  <a:lnTo>
                    <a:pt x="5311743" y="0"/>
                  </a:lnTo>
                  <a:lnTo>
                    <a:pt x="5586825" y="464"/>
                  </a:lnTo>
                  <a:lnTo>
                    <a:pt x="5802899" y="2786"/>
                  </a:lnTo>
                  <a:lnTo>
                    <a:pt x="5890386" y="4179"/>
                  </a:lnTo>
                  <a:lnTo>
                    <a:pt x="6496050" y="4179"/>
                  </a:lnTo>
                  <a:lnTo>
                    <a:pt x="6558382" y="6085"/>
                  </a:lnTo>
                  <a:lnTo>
                    <a:pt x="6618712" y="8711"/>
                  </a:lnTo>
                  <a:lnTo>
                    <a:pt x="6676344" y="11849"/>
                  </a:lnTo>
                  <a:lnTo>
                    <a:pt x="6730587" y="15291"/>
                  </a:lnTo>
                  <a:lnTo>
                    <a:pt x="6780745" y="18828"/>
                  </a:lnTo>
                  <a:lnTo>
                    <a:pt x="6826126" y="22252"/>
                  </a:lnTo>
                  <a:lnTo>
                    <a:pt x="6866037" y="25355"/>
                  </a:lnTo>
                  <a:lnTo>
                    <a:pt x="6899783" y="27928"/>
                  </a:lnTo>
                  <a:lnTo>
                    <a:pt x="6929627" y="30185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6778" y="2749931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76778" y="2749931"/>
              <a:ext cx="2118995" cy="2874645"/>
            </a:xfrm>
            <a:custGeom>
              <a:avLst/>
              <a:gdLst/>
              <a:ahLst/>
              <a:cxnLst/>
              <a:rect l="l" t="t" r="r" b="b"/>
              <a:pathLst>
                <a:path w="2118995" h="2874645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  <a:path w="2118995" h="2874645">
                  <a:moveTo>
                    <a:pt x="727837" y="1670050"/>
                  </a:moveTo>
                  <a:lnTo>
                    <a:pt x="1418463" y="1266825"/>
                  </a:lnTo>
                  <a:lnTo>
                    <a:pt x="2118868" y="1671193"/>
                  </a:lnTo>
                  <a:lnTo>
                    <a:pt x="2115058" y="2470912"/>
                  </a:lnTo>
                  <a:lnTo>
                    <a:pt x="1424432" y="2874200"/>
                  </a:lnTo>
                  <a:lnTo>
                    <a:pt x="723900" y="2469769"/>
                  </a:lnTo>
                  <a:lnTo>
                    <a:pt x="727837" y="1670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10203" y="1483105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0203" y="1483105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57728" y="216280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7728" y="216280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43628" y="5274056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563" y="0"/>
                  </a:moveTo>
                  <a:lnTo>
                    <a:pt x="3937" y="403237"/>
                  </a:lnTo>
                  <a:lnTo>
                    <a:pt x="0" y="1202969"/>
                  </a:lnTo>
                  <a:lnTo>
                    <a:pt x="659950" y="1583942"/>
                  </a:lnTo>
                  <a:lnTo>
                    <a:pt x="740655" y="1583942"/>
                  </a:lnTo>
                  <a:lnTo>
                    <a:pt x="1391158" y="1204137"/>
                  </a:lnTo>
                  <a:lnTo>
                    <a:pt x="1394968" y="404406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43628" y="5274056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937" y="403237"/>
                  </a:moveTo>
                  <a:lnTo>
                    <a:pt x="694563" y="0"/>
                  </a:lnTo>
                  <a:lnTo>
                    <a:pt x="1394968" y="404406"/>
                  </a:lnTo>
                  <a:lnTo>
                    <a:pt x="1391158" y="1204137"/>
                  </a:lnTo>
                  <a:lnTo>
                    <a:pt x="740655" y="1583942"/>
                  </a:lnTo>
                </a:path>
                <a:path w="1395095" h="1584325">
                  <a:moveTo>
                    <a:pt x="659950" y="1583942"/>
                  </a:moveTo>
                  <a:lnTo>
                    <a:pt x="0" y="1202969"/>
                  </a:lnTo>
                  <a:lnTo>
                    <a:pt x="3937" y="40323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090" y="4007739"/>
              <a:ext cx="802640" cy="1606550"/>
            </a:xfrm>
            <a:custGeom>
              <a:avLst/>
              <a:gdLst/>
              <a:ahLst/>
              <a:cxnLst/>
              <a:rect l="l" t="t" r="r" b="b"/>
              <a:pathLst>
                <a:path w="802640" h="1606550">
                  <a:moveTo>
                    <a:pt x="101347" y="0"/>
                  </a:moveTo>
                  <a:lnTo>
                    <a:pt x="0" y="62737"/>
                  </a:lnTo>
                  <a:lnTo>
                    <a:pt x="4065" y="1545590"/>
                  </a:lnTo>
                  <a:lnTo>
                    <a:pt x="108433" y="1606207"/>
                  </a:lnTo>
                  <a:lnTo>
                    <a:pt x="798628" y="1203579"/>
                  </a:lnTo>
                  <a:lnTo>
                    <a:pt x="802171" y="404622"/>
                  </a:lnTo>
                  <a:lnTo>
                    <a:pt x="101347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090" y="4007739"/>
              <a:ext cx="802640" cy="1606550"/>
            </a:xfrm>
            <a:custGeom>
              <a:avLst/>
              <a:gdLst/>
              <a:ahLst/>
              <a:cxnLst/>
              <a:rect l="l" t="t" r="r" b="b"/>
              <a:pathLst>
                <a:path w="802640" h="1606550">
                  <a:moveTo>
                    <a:pt x="0" y="62737"/>
                  </a:moveTo>
                  <a:lnTo>
                    <a:pt x="101347" y="0"/>
                  </a:lnTo>
                  <a:lnTo>
                    <a:pt x="802171" y="404622"/>
                  </a:lnTo>
                  <a:lnTo>
                    <a:pt x="798628" y="1203579"/>
                  </a:lnTo>
                  <a:lnTo>
                    <a:pt x="108433" y="1606207"/>
                  </a:lnTo>
                  <a:lnTo>
                    <a:pt x="4065" y="1545590"/>
                  </a:lnTo>
                  <a:lnTo>
                    <a:pt x="0" y="6273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003" y="5293106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98" y="403237"/>
                  </a:moveTo>
                  <a:lnTo>
                    <a:pt x="694537" y="0"/>
                  </a:lnTo>
                  <a:lnTo>
                    <a:pt x="1394942" y="404406"/>
                  </a:lnTo>
                  <a:lnTo>
                    <a:pt x="1391132" y="1204137"/>
                  </a:lnTo>
                  <a:lnTo>
                    <a:pt x="773200" y="1564892"/>
                  </a:lnTo>
                </a:path>
                <a:path w="1395095" h="1565275">
                  <a:moveTo>
                    <a:pt x="626871" y="1564892"/>
                  </a:moveTo>
                  <a:lnTo>
                    <a:pt x="0" y="1202969"/>
                  </a:lnTo>
                  <a:lnTo>
                    <a:pt x="3898" y="40323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578" y="2740406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37" y="0"/>
                  </a:moveTo>
                  <a:lnTo>
                    <a:pt x="3898" y="403225"/>
                  </a:lnTo>
                  <a:lnTo>
                    <a:pt x="0" y="1202944"/>
                  </a:lnTo>
                  <a:lnTo>
                    <a:pt x="700443" y="1607312"/>
                  </a:lnTo>
                  <a:lnTo>
                    <a:pt x="1391132" y="1204087"/>
                  </a:lnTo>
                  <a:lnTo>
                    <a:pt x="1394942" y="404368"/>
                  </a:lnTo>
                  <a:lnTo>
                    <a:pt x="694537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3578" y="2740406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898" y="403225"/>
                  </a:moveTo>
                  <a:lnTo>
                    <a:pt x="694537" y="0"/>
                  </a:lnTo>
                  <a:lnTo>
                    <a:pt x="1394942" y="404368"/>
                  </a:lnTo>
                  <a:lnTo>
                    <a:pt x="1391132" y="1204087"/>
                  </a:lnTo>
                  <a:lnTo>
                    <a:pt x="700443" y="1607312"/>
                  </a:lnTo>
                  <a:lnTo>
                    <a:pt x="0" y="1202944"/>
                  </a:lnTo>
                  <a:lnTo>
                    <a:pt x="3898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7478" y="4016756"/>
              <a:ext cx="2128520" cy="2841625"/>
            </a:xfrm>
            <a:custGeom>
              <a:avLst/>
              <a:gdLst/>
              <a:ahLst/>
              <a:cxnLst/>
              <a:rect l="l" t="t" r="r" b="b"/>
              <a:pathLst>
                <a:path w="2128520" h="2841625">
                  <a:moveTo>
                    <a:pt x="3898" y="403225"/>
                  </a:moveTo>
                  <a:lnTo>
                    <a:pt x="694537" y="0"/>
                  </a:lnTo>
                  <a:lnTo>
                    <a:pt x="1394942" y="404368"/>
                  </a:lnTo>
                  <a:lnTo>
                    <a:pt x="1391132" y="1204087"/>
                  </a:lnTo>
                  <a:lnTo>
                    <a:pt x="700506" y="1607375"/>
                  </a:lnTo>
                  <a:lnTo>
                    <a:pt x="0" y="1202944"/>
                  </a:lnTo>
                  <a:lnTo>
                    <a:pt x="3898" y="403225"/>
                  </a:lnTo>
                  <a:close/>
                </a:path>
                <a:path w="2128520" h="2841625">
                  <a:moveTo>
                    <a:pt x="737336" y="1689112"/>
                  </a:moveTo>
                  <a:lnTo>
                    <a:pt x="1427962" y="1285875"/>
                  </a:lnTo>
                  <a:lnTo>
                    <a:pt x="2128367" y="1690281"/>
                  </a:lnTo>
                  <a:lnTo>
                    <a:pt x="2124557" y="2490012"/>
                  </a:lnTo>
                  <a:lnTo>
                    <a:pt x="1522996" y="2841242"/>
                  </a:lnTo>
                </a:path>
                <a:path w="2128520" h="2841625">
                  <a:moveTo>
                    <a:pt x="1343850" y="2841242"/>
                  </a:moveTo>
                  <a:lnTo>
                    <a:pt x="733399" y="2488844"/>
                  </a:lnTo>
                  <a:lnTo>
                    <a:pt x="737336" y="168911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9928" y="2749931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700532" y="1607312"/>
                  </a:lnTo>
                  <a:lnTo>
                    <a:pt x="1391158" y="1204087"/>
                  </a:lnTo>
                  <a:lnTo>
                    <a:pt x="1394968" y="404368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09928" y="2749931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937" y="403225"/>
                  </a:moveTo>
                  <a:lnTo>
                    <a:pt x="694563" y="0"/>
                  </a:lnTo>
                  <a:lnTo>
                    <a:pt x="1394968" y="404368"/>
                  </a:lnTo>
                  <a:lnTo>
                    <a:pt x="1391158" y="1204087"/>
                  </a:lnTo>
                  <a:lnTo>
                    <a:pt x="700532" y="1607312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6528" y="1454530"/>
              <a:ext cx="1395095" cy="1607820"/>
            </a:xfrm>
            <a:custGeom>
              <a:avLst/>
              <a:gdLst/>
              <a:ahLst/>
              <a:cxnLst/>
              <a:rect l="l" t="t" r="r" b="b"/>
              <a:pathLst>
                <a:path w="1395095" h="1607820">
                  <a:moveTo>
                    <a:pt x="3898" y="403225"/>
                  </a:moveTo>
                  <a:lnTo>
                    <a:pt x="694537" y="0"/>
                  </a:lnTo>
                  <a:lnTo>
                    <a:pt x="1394942" y="404368"/>
                  </a:lnTo>
                  <a:lnTo>
                    <a:pt x="1391132" y="1204087"/>
                  </a:lnTo>
                  <a:lnTo>
                    <a:pt x="700506" y="1607312"/>
                  </a:lnTo>
                  <a:lnTo>
                    <a:pt x="0" y="1202944"/>
                  </a:lnTo>
                  <a:lnTo>
                    <a:pt x="3898" y="403225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88301" y="4036187"/>
              <a:ext cx="1393825" cy="1607185"/>
            </a:xfrm>
            <a:custGeom>
              <a:avLst/>
              <a:gdLst/>
              <a:ahLst/>
              <a:cxnLst/>
              <a:rect l="l" t="t" r="r" b="b"/>
              <a:pathLst>
                <a:path w="1393825" h="1607185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699007" y="1606588"/>
                  </a:lnTo>
                  <a:lnTo>
                    <a:pt x="1389633" y="1203325"/>
                  </a:lnTo>
                  <a:lnTo>
                    <a:pt x="1393571" y="403606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88301" y="4036187"/>
              <a:ext cx="2136775" cy="2821940"/>
            </a:xfrm>
            <a:custGeom>
              <a:avLst/>
              <a:gdLst/>
              <a:ahLst/>
              <a:cxnLst/>
              <a:rect l="l" t="t" r="r" b="b"/>
              <a:pathLst>
                <a:path w="2136775" h="2821940">
                  <a:moveTo>
                    <a:pt x="3937" y="403225"/>
                  </a:moveTo>
                  <a:lnTo>
                    <a:pt x="694563" y="0"/>
                  </a:lnTo>
                  <a:lnTo>
                    <a:pt x="1393571" y="403606"/>
                  </a:lnTo>
                  <a:lnTo>
                    <a:pt x="1389633" y="1203325"/>
                  </a:lnTo>
                  <a:lnTo>
                    <a:pt x="699007" y="1606588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  <a:path w="2136775" h="2821940">
                  <a:moveTo>
                    <a:pt x="746887" y="1679613"/>
                  </a:moveTo>
                  <a:lnTo>
                    <a:pt x="1437513" y="1276350"/>
                  </a:lnTo>
                  <a:lnTo>
                    <a:pt x="2136521" y="1679981"/>
                  </a:lnTo>
                  <a:lnTo>
                    <a:pt x="2132583" y="2479713"/>
                  </a:lnTo>
                  <a:lnTo>
                    <a:pt x="1546656" y="2821811"/>
                  </a:lnTo>
                </a:path>
                <a:path w="2136775" h="2821940">
                  <a:moveTo>
                    <a:pt x="1336088" y="2821811"/>
                  </a:moveTo>
                  <a:lnTo>
                    <a:pt x="742950" y="2479332"/>
                  </a:lnTo>
                  <a:lnTo>
                    <a:pt x="746887" y="167961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1251" y="2759837"/>
              <a:ext cx="1393825" cy="1606550"/>
            </a:xfrm>
            <a:custGeom>
              <a:avLst/>
              <a:gdLst/>
              <a:ahLst/>
              <a:cxnLst/>
              <a:rect l="l" t="t" r="r" b="b"/>
              <a:pathLst>
                <a:path w="1393825" h="1606550">
                  <a:moveTo>
                    <a:pt x="694563" y="0"/>
                  </a:moveTo>
                  <a:lnTo>
                    <a:pt x="3937" y="403225"/>
                  </a:lnTo>
                  <a:lnTo>
                    <a:pt x="0" y="1202944"/>
                  </a:lnTo>
                  <a:lnTo>
                    <a:pt x="699007" y="1606550"/>
                  </a:lnTo>
                  <a:lnTo>
                    <a:pt x="1389633" y="1203325"/>
                  </a:lnTo>
                  <a:lnTo>
                    <a:pt x="1393571" y="403605"/>
                  </a:lnTo>
                  <a:lnTo>
                    <a:pt x="694563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31251" y="2759837"/>
              <a:ext cx="1393825" cy="1606550"/>
            </a:xfrm>
            <a:custGeom>
              <a:avLst/>
              <a:gdLst/>
              <a:ahLst/>
              <a:cxnLst/>
              <a:rect l="l" t="t" r="r" b="b"/>
              <a:pathLst>
                <a:path w="1393825" h="1606550">
                  <a:moveTo>
                    <a:pt x="3937" y="403225"/>
                  </a:moveTo>
                  <a:lnTo>
                    <a:pt x="694563" y="0"/>
                  </a:lnTo>
                  <a:lnTo>
                    <a:pt x="1393571" y="403605"/>
                  </a:lnTo>
                  <a:lnTo>
                    <a:pt x="1389633" y="1203325"/>
                  </a:lnTo>
                  <a:lnTo>
                    <a:pt x="699007" y="1606550"/>
                  </a:lnTo>
                  <a:lnTo>
                    <a:pt x="0" y="1202944"/>
                  </a:lnTo>
                  <a:lnTo>
                    <a:pt x="3937" y="4032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64676" y="4044691"/>
              <a:ext cx="679450" cy="1585595"/>
            </a:xfrm>
            <a:custGeom>
              <a:avLst/>
              <a:gdLst/>
              <a:ahLst/>
              <a:cxnLst/>
              <a:rect l="l" t="t" r="r" b="b"/>
              <a:pathLst>
                <a:path w="679450" h="1585595">
                  <a:moveTo>
                    <a:pt x="679323" y="0"/>
                  </a:moveTo>
                  <a:lnTo>
                    <a:pt x="3809" y="394339"/>
                  </a:lnTo>
                  <a:lnTo>
                    <a:pt x="0" y="1193169"/>
                  </a:lnTo>
                  <a:lnTo>
                    <a:pt x="679323" y="1585424"/>
                  </a:lnTo>
                  <a:lnTo>
                    <a:pt x="679323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64169" y="1500889"/>
              <a:ext cx="680085" cy="4129404"/>
            </a:xfrm>
            <a:custGeom>
              <a:avLst/>
              <a:gdLst/>
              <a:ahLst/>
              <a:cxnLst/>
              <a:rect l="l" t="t" r="r" b="b"/>
              <a:pathLst>
                <a:path w="680084" h="4129404">
                  <a:moveTo>
                    <a:pt x="4317" y="2938141"/>
                  </a:moveTo>
                  <a:lnTo>
                    <a:pt x="679830" y="2543802"/>
                  </a:lnTo>
                </a:path>
                <a:path w="680084" h="4129404">
                  <a:moveTo>
                    <a:pt x="679830" y="4129227"/>
                  </a:moveTo>
                  <a:lnTo>
                    <a:pt x="507" y="3736971"/>
                  </a:lnTo>
                  <a:lnTo>
                    <a:pt x="4317" y="2938141"/>
                  </a:lnTo>
                </a:path>
                <a:path w="680084" h="4129404">
                  <a:moveTo>
                    <a:pt x="4063" y="394839"/>
                  </a:moveTo>
                  <a:lnTo>
                    <a:pt x="679830" y="0"/>
                  </a:lnTo>
                </a:path>
                <a:path w="680084" h="4129404">
                  <a:moveTo>
                    <a:pt x="679830" y="1586686"/>
                  </a:moveTo>
                  <a:lnTo>
                    <a:pt x="0" y="1194177"/>
                  </a:lnTo>
                  <a:lnTo>
                    <a:pt x="4063" y="39483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200" y="333755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8229600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0" y="6185916"/>
                  </a:lnTo>
                  <a:lnTo>
                    <a:pt x="8229600" y="6185916"/>
                  </a:lnTo>
                  <a:lnTo>
                    <a:pt x="8229600" y="344424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199" y="333755"/>
              <a:ext cx="8229600" cy="6186170"/>
            </a:xfrm>
            <a:custGeom>
              <a:avLst/>
              <a:gdLst/>
              <a:ahLst/>
              <a:cxnLst/>
              <a:rect l="l" t="t" r="r" b="b"/>
              <a:pathLst>
                <a:path w="8229600" h="6186170">
                  <a:moveTo>
                    <a:pt x="0" y="6185916"/>
                  </a:moveTo>
                  <a:lnTo>
                    <a:pt x="8229600" y="6185916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6185916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61331" y="0"/>
              <a:ext cx="3679190" cy="678180"/>
            </a:xfrm>
            <a:custGeom>
              <a:avLst/>
              <a:gdLst/>
              <a:ahLst/>
              <a:cxnLst/>
              <a:rect l="l" t="t" r="r" b="b"/>
              <a:pathLst>
                <a:path w="3679190" h="678180">
                  <a:moveTo>
                    <a:pt x="0" y="678179"/>
                  </a:moveTo>
                  <a:lnTo>
                    <a:pt x="3678936" y="678179"/>
                  </a:lnTo>
                  <a:lnTo>
                    <a:pt x="3678936" y="0"/>
                  </a:lnTo>
                  <a:lnTo>
                    <a:pt x="0" y="0"/>
                  </a:lnTo>
                  <a:lnTo>
                    <a:pt x="0" y="67817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61331" y="0"/>
              <a:ext cx="3679190" cy="678180"/>
            </a:xfrm>
            <a:custGeom>
              <a:avLst/>
              <a:gdLst/>
              <a:ahLst/>
              <a:cxnLst/>
              <a:rect l="l" t="t" r="r" b="b"/>
              <a:pathLst>
                <a:path w="3679190" h="678180">
                  <a:moveTo>
                    <a:pt x="0" y="678179"/>
                  </a:moveTo>
                  <a:lnTo>
                    <a:pt x="3678936" y="678179"/>
                  </a:lnTo>
                  <a:lnTo>
                    <a:pt x="3678936" y="0"/>
                  </a:lnTo>
                </a:path>
                <a:path w="3679190" h="678180">
                  <a:moveTo>
                    <a:pt x="0" y="0"/>
                  </a:moveTo>
                  <a:lnTo>
                    <a:pt x="0" y="678179"/>
                  </a:lnTo>
                </a:path>
              </a:pathLst>
            </a:custGeom>
            <a:ln w="15240">
              <a:solidFill>
                <a:srgbClr val="6C6C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9724" y="0"/>
              <a:ext cx="3505200" cy="601980"/>
            </a:xfrm>
            <a:custGeom>
              <a:avLst/>
              <a:gdLst/>
              <a:ahLst/>
              <a:cxnLst/>
              <a:rect l="l" t="t" r="r" b="b"/>
              <a:pathLst>
                <a:path w="3505200" h="601980">
                  <a:moveTo>
                    <a:pt x="0" y="601979"/>
                  </a:moveTo>
                  <a:lnTo>
                    <a:pt x="3505200" y="601979"/>
                  </a:lnTo>
                  <a:lnTo>
                    <a:pt x="3505200" y="0"/>
                  </a:lnTo>
                  <a:lnTo>
                    <a:pt x="0" y="0"/>
                  </a:lnTo>
                  <a:lnTo>
                    <a:pt x="0" y="601979"/>
                  </a:lnTo>
                  <a:close/>
                </a:path>
              </a:pathLst>
            </a:custGeom>
            <a:solidFill>
              <a:srgbClr val="715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497826" y="2065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21765" y="860805"/>
            <a:ext cx="4273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AC0000"/>
                </a:solidFill>
                <a:latin typeface="Calibri"/>
                <a:cs typeface="Calibri"/>
              </a:rPr>
              <a:t>Daha </a:t>
            </a:r>
            <a:r>
              <a:rPr sz="4000" spc="-10" dirty="0">
                <a:solidFill>
                  <a:srgbClr val="AC0000"/>
                </a:solidFill>
                <a:latin typeface="Calibri"/>
                <a:cs typeface="Calibri"/>
              </a:rPr>
              <a:t>sıkı </a:t>
            </a:r>
            <a:r>
              <a:rPr sz="4000" spc="-5" dirty="0">
                <a:solidFill>
                  <a:srgbClr val="AC0000"/>
                </a:solidFill>
                <a:latin typeface="Calibri"/>
                <a:cs typeface="Calibri"/>
              </a:rPr>
              <a:t>bir </a:t>
            </a:r>
            <a:r>
              <a:rPr sz="4000" spc="-15" dirty="0">
                <a:solidFill>
                  <a:srgbClr val="AC0000"/>
                </a:solidFill>
                <a:latin typeface="Calibri"/>
                <a:cs typeface="Calibri"/>
              </a:rPr>
              <a:t>üst</a:t>
            </a:r>
            <a:r>
              <a:rPr sz="4000" spc="-7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AC0000"/>
                </a:solidFill>
                <a:latin typeface="Calibri"/>
                <a:cs typeface="Calibri"/>
              </a:rPr>
              <a:t>sınır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12170" y="3038981"/>
            <a:ext cx="4129404" cy="1091565"/>
          </a:xfrm>
          <a:custGeom>
            <a:avLst/>
            <a:gdLst/>
            <a:ahLst/>
            <a:cxnLst/>
            <a:rect l="l" t="t" r="r" b="b"/>
            <a:pathLst>
              <a:path w="4129404" h="1091564">
                <a:moveTo>
                  <a:pt x="0" y="0"/>
                </a:moveTo>
                <a:lnTo>
                  <a:pt x="230658" y="0"/>
                </a:lnTo>
              </a:path>
              <a:path w="4129404" h="1091564">
                <a:moveTo>
                  <a:pt x="2908130" y="0"/>
                </a:moveTo>
                <a:lnTo>
                  <a:pt x="3114926" y="0"/>
                </a:lnTo>
              </a:path>
              <a:path w="4129404" h="1091564">
                <a:moveTo>
                  <a:pt x="3892396" y="0"/>
                </a:moveTo>
                <a:lnTo>
                  <a:pt x="4129041" y="0"/>
                </a:lnTo>
              </a:path>
              <a:path w="4129404" h="1091564">
                <a:moveTo>
                  <a:pt x="0" y="1091425"/>
                </a:moveTo>
                <a:lnTo>
                  <a:pt x="230658" y="1091425"/>
                </a:lnTo>
              </a:path>
              <a:path w="4129404" h="1091564">
                <a:moveTo>
                  <a:pt x="1592780" y="1091425"/>
                </a:moveTo>
                <a:lnTo>
                  <a:pt x="1799576" y="1091425"/>
                </a:lnTo>
              </a:path>
            </a:pathLst>
          </a:custGeom>
          <a:ln w="15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91784" y="2740498"/>
            <a:ext cx="13081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04956" y="2740498"/>
            <a:ext cx="13081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4614" y="3852731"/>
            <a:ext cx="4459605" cy="18180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>
              <a:lnSpc>
                <a:spcPts val="2855"/>
              </a:lnSpc>
              <a:spcBef>
                <a:spcPts val="135"/>
              </a:spcBef>
              <a:tabLst>
                <a:tab pos="417195" algn="l"/>
                <a:tab pos="2717800" algn="l"/>
                <a:tab pos="3642360" algn="l"/>
              </a:tabLst>
            </a:pPr>
            <a:r>
              <a:rPr sz="2800" spc="20" dirty="0">
                <a:latin typeface="Symbol"/>
                <a:cs typeface="Symbol"/>
              </a:rPr>
              <a:t></a:t>
            </a:r>
            <a:r>
              <a:rPr sz="2800" spc="20" dirty="0">
                <a:latin typeface="Times New Roman"/>
                <a:cs typeface="Times New Roman"/>
              </a:rPr>
              <a:t>	</a:t>
            </a:r>
            <a:r>
              <a:rPr sz="4200" spc="22" baseline="37698" dirty="0">
                <a:latin typeface="Times New Roman"/>
                <a:cs typeface="Times New Roman"/>
              </a:rPr>
              <a:t>1 </a:t>
            </a:r>
            <a:r>
              <a:rPr sz="2800" i="1" spc="15" dirty="0">
                <a:latin typeface="Times New Roman"/>
                <a:cs typeface="Times New Roman"/>
              </a:rPr>
              <a:t>n </a:t>
            </a:r>
            <a:r>
              <a:rPr sz="2475" baseline="45454" dirty="0">
                <a:latin typeface="Times New Roman"/>
                <a:cs typeface="Times New Roman"/>
              </a:rPr>
              <a:t>2 </a:t>
            </a:r>
            <a:r>
              <a:rPr sz="2800" spc="10" dirty="0">
                <a:latin typeface="Times New Roman"/>
                <a:cs typeface="Times New Roman"/>
              </a:rPr>
              <a:t>lg </a:t>
            </a:r>
            <a:r>
              <a:rPr sz="2800" i="1" spc="15" dirty="0">
                <a:latin typeface="Times New Roman"/>
                <a:cs typeface="Times New Roman"/>
              </a:rPr>
              <a:t>n </a:t>
            </a:r>
            <a:r>
              <a:rPr sz="2800" spc="20" dirty="0">
                <a:latin typeface="Symbol"/>
                <a:cs typeface="Symbol"/>
              </a:rPr>
              <a:t>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4200" spc="22" baseline="37698" dirty="0">
                <a:latin typeface="Times New Roman"/>
                <a:cs typeface="Times New Roman"/>
              </a:rPr>
              <a:t>1</a:t>
            </a:r>
            <a:r>
              <a:rPr sz="4200" spc="-630" baseline="37698" dirty="0">
                <a:latin typeface="Times New Roman"/>
                <a:cs typeface="Times New Roman"/>
              </a:rPr>
              <a:t> </a:t>
            </a:r>
            <a:r>
              <a:rPr sz="2800" i="1" spc="15" dirty="0">
                <a:latin typeface="Times New Roman"/>
                <a:cs typeface="Times New Roman"/>
              </a:rPr>
              <a:t>n</a:t>
            </a:r>
            <a:r>
              <a:rPr sz="2800" i="1" spc="-455" dirty="0">
                <a:latin typeface="Times New Roman"/>
                <a:cs typeface="Times New Roman"/>
              </a:rPr>
              <a:t> </a:t>
            </a:r>
            <a:r>
              <a:rPr sz="2475" baseline="45454" dirty="0">
                <a:latin typeface="Times New Roman"/>
                <a:cs typeface="Times New Roman"/>
              </a:rPr>
              <a:t>2	</a:t>
            </a:r>
            <a:r>
              <a:rPr sz="2800" spc="20" dirty="0">
                <a:latin typeface="Times New Roman"/>
                <a:cs typeface="Times New Roman"/>
              </a:rPr>
              <a:t>when	</a:t>
            </a:r>
            <a:r>
              <a:rPr sz="2800" i="1" spc="15" dirty="0">
                <a:latin typeface="Times New Roman"/>
                <a:cs typeface="Times New Roman"/>
              </a:rPr>
              <a:t>n </a:t>
            </a:r>
            <a:r>
              <a:rPr sz="2800" spc="20" dirty="0">
                <a:latin typeface="Symbol"/>
                <a:cs typeface="Symbol"/>
              </a:rPr>
              <a:t>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422909">
              <a:lnSpc>
                <a:spcPts val="2855"/>
              </a:lnSpc>
              <a:tabLst>
                <a:tab pos="1997710" algn="l"/>
              </a:tabLst>
            </a:pPr>
            <a:r>
              <a:rPr sz="2800" spc="15" dirty="0">
                <a:latin typeface="Times New Roman"/>
                <a:cs typeface="Times New Roman"/>
              </a:rPr>
              <a:t>2	8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27813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olur!!!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80135" y="2520721"/>
            <a:ext cx="568960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9885" indent="-312420">
              <a:lnSpc>
                <a:spcPct val="100000"/>
              </a:lnSpc>
              <a:spcBef>
                <a:spcPts val="135"/>
              </a:spcBef>
              <a:buFont typeface="Symbol"/>
              <a:buChar char=""/>
              <a:tabLst>
                <a:tab pos="350520" algn="l"/>
              </a:tabLst>
            </a:pPr>
            <a:r>
              <a:rPr sz="2800" i="1" spc="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14614" y="2544514"/>
            <a:ext cx="4537710" cy="97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ts val="4780"/>
              </a:lnSpc>
              <a:spcBef>
                <a:spcPts val="95"/>
              </a:spcBef>
              <a:tabLst>
                <a:tab pos="417195" algn="l"/>
                <a:tab pos="1198245" algn="l"/>
              </a:tabLst>
            </a:pPr>
            <a:r>
              <a:rPr sz="2800" spc="20" dirty="0">
                <a:latin typeface="Symbol"/>
                <a:cs typeface="Symbol"/>
              </a:rPr>
              <a:t></a:t>
            </a:r>
            <a:r>
              <a:rPr sz="2800" spc="20" dirty="0">
                <a:latin typeface="Times New Roman"/>
                <a:cs typeface="Times New Roman"/>
              </a:rPr>
              <a:t>	</a:t>
            </a:r>
            <a:r>
              <a:rPr sz="4200" spc="22" baseline="37698" dirty="0">
                <a:latin typeface="Times New Roman"/>
                <a:cs typeface="Times New Roman"/>
              </a:rPr>
              <a:t>1 </a:t>
            </a:r>
            <a:r>
              <a:rPr sz="4550" spc="-350" dirty="0">
                <a:latin typeface="Symbol"/>
                <a:cs typeface="Symbol"/>
              </a:rPr>
              <a:t></a:t>
            </a:r>
            <a:r>
              <a:rPr sz="2800" i="1" spc="-350" dirty="0">
                <a:latin typeface="Times New Roman"/>
                <a:cs typeface="Times New Roman"/>
              </a:rPr>
              <a:t>n	</a:t>
            </a:r>
            <a:r>
              <a:rPr sz="2800" spc="10" dirty="0">
                <a:latin typeface="Times New Roman"/>
                <a:cs typeface="Times New Roman"/>
              </a:rPr>
              <a:t>lg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i="1" spc="15" dirty="0">
                <a:latin typeface="Times New Roman"/>
                <a:cs typeface="Times New Roman"/>
              </a:rPr>
              <a:t>n</a:t>
            </a:r>
            <a:r>
              <a:rPr sz="2800" i="1" spc="-100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Symbol"/>
                <a:cs typeface="Symbol"/>
              </a:rPr>
              <a:t>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i="1" spc="15" dirty="0">
                <a:latin typeface="Times New Roman"/>
                <a:cs typeface="Times New Roman"/>
              </a:rPr>
              <a:t>n</a:t>
            </a:r>
            <a:r>
              <a:rPr sz="2800" i="1" spc="-25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lg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i="1" spc="-45" dirty="0">
                <a:latin typeface="Times New Roman"/>
                <a:cs typeface="Times New Roman"/>
              </a:rPr>
              <a:t>n</a:t>
            </a:r>
            <a:r>
              <a:rPr sz="4550" spc="-45" dirty="0">
                <a:latin typeface="Symbol"/>
                <a:cs typeface="Symbol"/>
              </a:rPr>
              <a:t></a:t>
            </a:r>
            <a:r>
              <a:rPr sz="2800" spc="-45" dirty="0">
                <a:latin typeface="Symbol"/>
                <a:cs typeface="Symbol"/>
              </a:rPr>
              <a:t>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4200" spc="22" baseline="37698" dirty="0">
                <a:latin typeface="Times New Roman"/>
                <a:cs typeface="Times New Roman"/>
              </a:rPr>
              <a:t>1</a:t>
            </a:r>
            <a:r>
              <a:rPr sz="4200" spc="-67" baseline="37698" dirty="0">
                <a:latin typeface="Times New Roman"/>
                <a:cs typeface="Times New Roman"/>
              </a:rPr>
              <a:t> </a:t>
            </a:r>
            <a:r>
              <a:rPr sz="2800" i="1" spc="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422909">
              <a:lnSpc>
                <a:spcPts val="2680"/>
              </a:lnSpc>
              <a:tabLst>
                <a:tab pos="3313429" algn="l"/>
                <a:tab pos="4318635" algn="l"/>
              </a:tabLst>
            </a:pPr>
            <a:r>
              <a:rPr sz="2800" spc="15" dirty="0">
                <a:latin typeface="Times New Roman"/>
                <a:cs typeface="Times New Roman"/>
              </a:rPr>
              <a:t>2	8	4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68943" y="2523791"/>
            <a:ext cx="36639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i="1" dirty="0">
                <a:latin typeface="Times New Roman"/>
                <a:cs typeface="Times New Roman"/>
              </a:rPr>
              <a:t>n</a:t>
            </a:r>
            <a:r>
              <a:rPr sz="1650" i="1" spc="-315" dirty="0">
                <a:latin typeface="Times New Roman"/>
                <a:cs typeface="Times New Roman"/>
              </a:rPr>
              <a:t> </a:t>
            </a:r>
            <a:r>
              <a:rPr sz="1650" spc="-20" dirty="0">
                <a:latin typeface="Symbol"/>
                <a:cs typeface="Symbol"/>
              </a:rPr>
              <a:t></a:t>
            </a:r>
            <a:r>
              <a:rPr sz="1650" spc="-2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03791" y="2461705"/>
            <a:ext cx="1292225" cy="109283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45"/>
              </a:spcBef>
            </a:pPr>
            <a:r>
              <a:rPr sz="6375" spc="7" baseline="-9150" dirty="0">
                <a:latin typeface="Symbol"/>
                <a:cs typeface="Symbol"/>
              </a:rPr>
              <a:t></a:t>
            </a:r>
            <a:r>
              <a:rPr sz="6375" spc="-1139" baseline="-9150" dirty="0">
                <a:latin typeface="Times New Roman"/>
                <a:cs typeface="Times New Roman"/>
              </a:rPr>
              <a:t> </a:t>
            </a:r>
            <a:r>
              <a:rPr sz="2800" i="1" spc="15" dirty="0">
                <a:latin typeface="Times New Roman"/>
                <a:cs typeface="Times New Roman"/>
              </a:rPr>
              <a:t>k </a:t>
            </a:r>
            <a:r>
              <a:rPr sz="2800" spc="10" dirty="0">
                <a:latin typeface="Times New Roman"/>
                <a:cs typeface="Times New Roman"/>
              </a:rPr>
              <a:t>lg </a:t>
            </a:r>
            <a:r>
              <a:rPr sz="2800" i="1" spc="15" dirty="0"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spcBef>
                <a:spcPts val="375"/>
              </a:spcBef>
            </a:pPr>
            <a:r>
              <a:rPr sz="1650" i="1" dirty="0">
                <a:latin typeface="Times New Roman"/>
                <a:cs typeface="Times New Roman"/>
              </a:rPr>
              <a:t>k</a:t>
            </a:r>
            <a:r>
              <a:rPr sz="1650" i="1" spc="-145" dirty="0">
                <a:latin typeface="Times New Roman"/>
                <a:cs typeface="Times New Roman"/>
              </a:rPr>
              <a:t> </a:t>
            </a:r>
            <a:r>
              <a:rPr sz="1650" spc="-20" dirty="0">
                <a:latin typeface="Symbol"/>
                <a:cs typeface="Symbol"/>
              </a:rPr>
              <a:t></a:t>
            </a:r>
            <a:r>
              <a:rPr sz="1650" spc="-2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84021"/>
            <a:ext cx="47586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Orjinal </a:t>
            </a:r>
            <a:r>
              <a:rPr sz="3200" spc="-5" dirty="0"/>
              <a:t>Partition</a:t>
            </a:r>
            <a:r>
              <a:rPr sz="3200" spc="-95" dirty="0"/>
              <a:t> </a:t>
            </a:r>
            <a:r>
              <a:rPr sz="3200" spc="-5" dirty="0"/>
              <a:t>Algoritması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868" y="1412747"/>
            <a:ext cx="8159496" cy="5233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622503"/>
            <a:ext cx="469074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Çabuk </a:t>
            </a:r>
            <a:r>
              <a:rPr sz="3200" spc="-10" dirty="0"/>
              <a:t>sıralama </a:t>
            </a:r>
            <a:r>
              <a:rPr sz="3200" spc="-5" dirty="0"/>
              <a:t>(Quick</a:t>
            </a:r>
            <a:r>
              <a:rPr sz="3200" spc="-65" dirty="0"/>
              <a:t> </a:t>
            </a:r>
            <a:r>
              <a:rPr sz="3200" dirty="0"/>
              <a:t>Sort)</a:t>
            </a:r>
            <a:endParaRPr sz="3200"/>
          </a:p>
          <a:p>
            <a:pPr marL="12700" marR="988060">
              <a:lnSpc>
                <a:spcPct val="100000"/>
              </a:lnSpc>
            </a:pPr>
            <a:r>
              <a:rPr sz="3200" dirty="0"/>
              <a:t>Bölüntüleme</a:t>
            </a:r>
            <a:r>
              <a:rPr sz="3200" spc="-125" dirty="0"/>
              <a:t> </a:t>
            </a:r>
            <a:r>
              <a:rPr sz="3200" dirty="0"/>
              <a:t>örneği-2  </a:t>
            </a:r>
            <a:r>
              <a:rPr sz="3200" spc="-5" dirty="0"/>
              <a:t>pivot </a:t>
            </a:r>
            <a:r>
              <a:rPr sz="3200" spc="5" dirty="0"/>
              <a:t>son</a:t>
            </a:r>
            <a:r>
              <a:rPr sz="3200" spc="-35" dirty="0"/>
              <a:t> </a:t>
            </a:r>
            <a:r>
              <a:rPr sz="3200" dirty="0"/>
              <a:t>elaman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69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7868" y="1126236"/>
            <a:ext cx="8208645" cy="5183505"/>
            <a:chOff x="467868" y="1126236"/>
            <a:chExt cx="8208645" cy="5183505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868" y="2636519"/>
              <a:ext cx="8208264" cy="3672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3086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Max-Heap</a:t>
            </a:r>
            <a:r>
              <a:rPr sz="3200" spc="-90" dirty="0"/>
              <a:t> </a:t>
            </a:r>
            <a:r>
              <a:rPr sz="3200" spc="-10" dirty="0"/>
              <a:t>Özelliği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84120" y="1126236"/>
            <a:ext cx="6169660" cy="5180330"/>
            <a:chOff x="2484120" y="1126236"/>
            <a:chExt cx="6169660" cy="5180330"/>
          </a:xfrm>
        </p:grpSpPr>
        <p:sp>
          <p:nvSpPr>
            <p:cNvPr id="5" name="object 5"/>
            <p:cNvSpPr/>
            <p:nvPr/>
          </p:nvSpPr>
          <p:spPr>
            <a:xfrm>
              <a:off x="7491984" y="1126236"/>
              <a:ext cx="1161287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20" y="4507991"/>
              <a:ext cx="3672839" cy="1798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2174" y="2259661"/>
            <a:ext cx="6021070" cy="201485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düğüm çocuklarından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büyük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</a:t>
            </a:r>
            <a:r>
              <a:rPr sz="24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max-heap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6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Parent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(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)] </a:t>
            </a:r>
            <a:r>
              <a:rPr sz="2200" spc="-5" dirty="0">
                <a:solidFill>
                  <a:srgbClr val="2F2F2F"/>
                </a:solidFill>
                <a:latin typeface="Symbol"/>
                <a:cs typeface="Symbol"/>
              </a:rPr>
              <a:t></a:t>
            </a:r>
            <a:r>
              <a:rPr sz="220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A[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],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bütün düğümler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için</a:t>
            </a:r>
            <a:r>
              <a:rPr sz="22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i&gt;1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1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Diğer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deyişle düğümün değeri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aynı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zamanda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onun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ebeveynin</a:t>
            </a:r>
            <a:r>
              <a:rPr sz="22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F2F2F"/>
                </a:solidFill>
                <a:latin typeface="Calibri"/>
                <a:cs typeface="Calibri"/>
              </a:rPr>
              <a:t>değeridir.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Heap’in en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büyük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elamanı</a:t>
            </a:r>
            <a:r>
              <a:rPr sz="2200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nerededir?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25727"/>
            <a:ext cx="39712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/>
              <a:t>Pratikte </a:t>
            </a:r>
            <a:r>
              <a:rPr sz="3200" spc="-5" dirty="0"/>
              <a:t>çabuk</a:t>
            </a:r>
            <a:r>
              <a:rPr sz="3200" spc="-65" dirty="0"/>
              <a:t> </a:t>
            </a:r>
            <a:r>
              <a:rPr sz="3200" spc="-10" dirty="0"/>
              <a:t>sıralama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174" y="2337942"/>
            <a:ext cx="666432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53670" indent="-273050">
              <a:lnSpc>
                <a:spcPct val="100000"/>
              </a:lnSpc>
              <a:spcBef>
                <a:spcPts val="100"/>
              </a:spcBef>
              <a:tabLst>
                <a:tab pos="3622040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Çabuk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önemli bir	genel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maksatlı</a:t>
            </a:r>
            <a:r>
              <a:rPr sz="2400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 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algoritmasıdır.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285115" marR="5080" indent="-27305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Çabuk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tipik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birleştirme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(Merge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Sort)  sıralamasından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iki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kat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daha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hızlıdır.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Çabuk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önbellekleme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sanal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bellek</a:t>
            </a:r>
            <a:endParaRPr sz="24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</a:pP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uygulamalarında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oldukça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uyumludur.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25727"/>
            <a:ext cx="61455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Quick </a:t>
            </a:r>
            <a:r>
              <a:rPr sz="3200" dirty="0"/>
              <a:t>sort ile </a:t>
            </a:r>
            <a:r>
              <a:rPr sz="3200" spc="-5" dirty="0"/>
              <a:t>Heapsort</a:t>
            </a:r>
            <a:r>
              <a:rPr sz="3200" spc="-20" dirty="0"/>
              <a:t> </a:t>
            </a:r>
            <a:r>
              <a:rPr sz="3200" spc="-10" dirty="0"/>
              <a:t>karşılaştırma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6774" y="2002663"/>
            <a:ext cx="6929120" cy="437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515" marR="241935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Analiz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sonuçlarına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göre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heap sort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‘un en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kötü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durumu, hızlı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sıralamanın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ortalama durumundan 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kötüdür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ancak hızlı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sıralamanın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kötü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durumu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çok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daha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2F2F2F"/>
                </a:solidFill>
                <a:latin typeface="Calibri"/>
                <a:cs typeface="Calibri"/>
              </a:rPr>
              <a:t>kötüdür.</a:t>
            </a:r>
            <a:endParaRPr sz="2400">
              <a:latin typeface="Calibri"/>
              <a:cs typeface="Calibri"/>
            </a:endParaRPr>
          </a:p>
          <a:p>
            <a:pPr marL="607695" marR="303530" indent="-273050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Heapsort’un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ortalama durum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analizi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çok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karmaşıktır 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fakat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kötü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durum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ile ortalama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durum arasında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çok 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az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fark</a:t>
            </a:r>
            <a:r>
              <a:rPr sz="2200" spc="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vardır.</a:t>
            </a:r>
            <a:endParaRPr sz="2200">
              <a:latin typeface="Calibri"/>
              <a:cs typeface="Calibri"/>
            </a:endParaRPr>
          </a:p>
          <a:p>
            <a:pPr marL="607695" marR="93980" indent="-273050">
              <a:lnSpc>
                <a:spcPct val="100000"/>
              </a:lnSpc>
              <a:spcBef>
                <a:spcPts val="5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Heapsort genelde Quicksort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tan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2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kat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daha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fazla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zaman  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alır.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Ortalama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maliyeti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pahalı olmasına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rağmen 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O(n</a:t>
            </a:r>
            <a:r>
              <a:rPr sz="2175" spc="-7" baseline="24904" dirty="0">
                <a:solidFill>
                  <a:srgbClr val="2F2F2F"/>
                </a:solidFill>
                <a:latin typeface="Calibri"/>
                <a:cs typeface="Calibri"/>
              </a:rPr>
              <a:t>2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) olasılığını</a:t>
            </a:r>
            <a:r>
              <a:rPr sz="22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önler.</a:t>
            </a:r>
            <a:endParaRPr sz="2200">
              <a:latin typeface="Calibri"/>
              <a:cs typeface="Calibri"/>
            </a:endParaRPr>
          </a:p>
          <a:p>
            <a:pPr marL="3346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Quicksort random bölütleme yapılırsa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kötü</a:t>
            </a:r>
            <a:r>
              <a:rPr sz="22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durumda</a:t>
            </a:r>
            <a:endParaRPr sz="2200">
              <a:latin typeface="Calibri"/>
              <a:cs typeface="Calibri"/>
            </a:endParaRPr>
          </a:p>
          <a:p>
            <a:pPr marL="607695">
              <a:lnSpc>
                <a:spcPct val="100000"/>
              </a:lnSpc>
            </a:pPr>
            <a:r>
              <a:rPr sz="2200" b="1" spc="-5" dirty="0">
                <a:solidFill>
                  <a:srgbClr val="2F2F2F"/>
                </a:solidFill>
                <a:latin typeface="Calibri"/>
                <a:cs typeface="Calibri"/>
              </a:rPr>
              <a:t>nlogn</a:t>
            </a:r>
            <a:r>
              <a:rPr sz="2200" b="1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olur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27" y="610770"/>
            <a:ext cx="5521325" cy="10414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3200" dirty="0"/>
              <a:t>Ek: </a:t>
            </a:r>
            <a:r>
              <a:rPr sz="3200" spc="-10" dirty="0"/>
              <a:t>Sıralama </a:t>
            </a:r>
            <a:r>
              <a:rPr sz="3200" spc="-5" dirty="0"/>
              <a:t>Algoritmaları</a:t>
            </a:r>
            <a:r>
              <a:rPr sz="3200" spc="40" dirty="0"/>
              <a:t> </a:t>
            </a:r>
            <a:r>
              <a:rPr sz="3200" spc="-5" dirty="0"/>
              <a:t>Analiz</a:t>
            </a:r>
            <a:endParaRPr sz="3200"/>
          </a:p>
          <a:p>
            <a:pPr marL="12700" marR="1289050" indent="-635">
              <a:lnSpc>
                <a:spcPct val="100000"/>
              </a:lnSpc>
              <a:spcBef>
                <a:spcPts val="100"/>
              </a:spcBef>
            </a:pPr>
            <a:r>
              <a:rPr sz="1600" b="0" u="heavy" spc="-405" dirty="0">
                <a:solidFill>
                  <a:srgbClr val="D26900"/>
                </a:solidFill>
                <a:uFill>
                  <a:solidFill>
                    <a:srgbClr val="D26900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heavy" spc="-10" dirty="0">
                <a:solidFill>
                  <a:srgbClr val="D26900"/>
                </a:solidFill>
                <a:uFill>
                  <a:solidFill>
                    <a:srgbClr val="D26900"/>
                  </a:solidFill>
                </a:uFill>
                <a:hlinkClick r:id="rId2"/>
              </a:rPr>
              <a:t>http://tr.wikipedia.org/wiki/Sıralama_algoritması </a:t>
            </a:r>
            <a:r>
              <a:rPr sz="1600" spc="-10" dirty="0">
                <a:solidFill>
                  <a:srgbClr val="D26900"/>
                </a:solidFill>
              </a:rPr>
              <a:t> </a:t>
            </a:r>
            <a:r>
              <a:rPr sz="1600" u="heavy" spc="-5" dirty="0">
                <a:solidFill>
                  <a:srgbClr val="D26900"/>
                </a:solidFill>
                <a:uFill>
                  <a:solidFill>
                    <a:srgbClr val="D26900"/>
                  </a:solidFill>
                </a:uFill>
                <a:hlinkClick r:id="rId3"/>
              </a:rPr>
              <a:t>http://en.wikipedia.org/wiki/Sorting_algorithm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416" y="1915667"/>
            <a:ext cx="5248656" cy="4296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0046" y="2622549"/>
            <a:ext cx="303149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5155" marR="6985" indent="-593090" algn="r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Alt</a:t>
            </a:r>
            <a:r>
              <a:rPr sz="2800" b="1" spc="-1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Sınırları</a:t>
            </a:r>
            <a:r>
              <a:rPr sz="2800" b="1" spc="2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Sıralama 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Doğrusa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l</a:t>
            </a:r>
            <a:r>
              <a:rPr sz="2800" b="1" spc="-10" dirty="0">
                <a:solidFill>
                  <a:srgbClr val="AC0000"/>
                </a:solidFill>
                <a:latin typeface="Calibri"/>
                <a:cs typeface="Calibri"/>
              </a:rPr>
              <a:t>-</a:t>
            </a:r>
            <a:r>
              <a:rPr sz="2800" b="1" spc="-25" dirty="0">
                <a:solidFill>
                  <a:srgbClr val="AC0000"/>
                </a:solidFill>
                <a:latin typeface="Calibri"/>
                <a:cs typeface="Calibri"/>
              </a:rPr>
              <a:t>Z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aman  (linear</a:t>
            </a:r>
            <a:r>
              <a:rPr sz="2800" b="1" spc="-4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time)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Sı</a:t>
            </a:r>
            <a:r>
              <a:rPr sz="2800" b="1" spc="-60" dirty="0">
                <a:solidFill>
                  <a:srgbClr val="AC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ala</a:t>
            </a:r>
            <a:r>
              <a:rPr sz="2800" b="1" dirty="0">
                <a:solidFill>
                  <a:srgbClr val="AC0000"/>
                </a:solidFill>
                <a:latin typeface="Calibri"/>
                <a:cs typeface="Calibri"/>
              </a:rPr>
              <a:t>m</a:t>
            </a:r>
            <a:r>
              <a:rPr sz="2800" b="1" spc="-5" dirty="0">
                <a:solidFill>
                  <a:srgbClr val="AC0000"/>
                </a:solidFill>
                <a:latin typeface="Calibri"/>
                <a:cs typeface="Calibri"/>
              </a:rPr>
              <a:t>ası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9353" y="4409313"/>
            <a:ext cx="1967230" cy="1593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424242"/>
                </a:solidFill>
                <a:latin typeface="Calibri"/>
                <a:cs typeface="Calibri"/>
              </a:rPr>
              <a:t>Alt Sınırları</a:t>
            </a:r>
            <a:r>
              <a:rPr sz="1300" b="1" spc="3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424242"/>
                </a:solidFill>
                <a:latin typeface="Calibri"/>
                <a:cs typeface="Calibri"/>
              </a:rPr>
              <a:t>Sıralama</a:t>
            </a:r>
            <a:endParaRPr sz="1300">
              <a:latin typeface="Calibri"/>
              <a:cs typeface="Calibri"/>
            </a:endParaRPr>
          </a:p>
          <a:p>
            <a:pPr marL="254635" indent="-120650">
              <a:lnSpc>
                <a:spcPct val="100000"/>
              </a:lnSpc>
              <a:buChar char="•"/>
              <a:tabLst>
                <a:tab pos="255270" algn="l"/>
              </a:tabLst>
            </a:pPr>
            <a:r>
              <a:rPr sz="1300" b="1" spc="-15" dirty="0">
                <a:solidFill>
                  <a:srgbClr val="424242"/>
                </a:solidFill>
                <a:latin typeface="Calibri"/>
                <a:cs typeface="Calibri"/>
              </a:rPr>
              <a:t>Karar</a:t>
            </a:r>
            <a:r>
              <a:rPr sz="1300" b="1" spc="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424242"/>
                </a:solidFill>
                <a:latin typeface="Calibri"/>
                <a:cs typeface="Calibri"/>
              </a:rPr>
              <a:t>ağaçları</a:t>
            </a:r>
            <a:endParaRPr sz="130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</a:pPr>
            <a:r>
              <a:rPr sz="1300" b="1" spc="-10" dirty="0">
                <a:solidFill>
                  <a:srgbClr val="424242"/>
                </a:solidFill>
                <a:latin typeface="Calibri"/>
                <a:cs typeface="Calibri"/>
              </a:rPr>
              <a:t>Doğrusal-Zaman</a:t>
            </a:r>
            <a:r>
              <a:rPr sz="1300" b="1" spc="4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300">
              <a:latin typeface="Calibri"/>
              <a:cs typeface="Calibri"/>
            </a:endParaRPr>
          </a:p>
          <a:p>
            <a:pPr marL="292735" indent="-120650">
              <a:lnSpc>
                <a:spcPct val="100000"/>
              </a:lnSpc>
              <a:spcBef>
                <a:spcPts val="5"/>
              </a:spcBef>
              <a:buChar char="•"/>
              <a:tabLst>
                <a:tab pos="293370" algn="l"/>
              </a:tabLst>
            </a:pPr>
            <a:r>
              <a:rPr sz="1300" b="1" spc="-10" dirty="0">
                <a:solidFill>
                  <a:srgbClr val="424242"/>
                </a:solidFill>
                <a:latin typeface="Calibri"/>
                <a:cs typeface="Calibri"/>
              </a:rPr>
              <a:t>Sayma</a:t>
            </a:r>
            <a:r>
              <a:rPr sz="1300" b="1" spc="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300">
              <a:latin typeface="Calibri"/>
              <a:cs typeface="Calibri"/>
            </a:endParaRPr>
          </a:p>
          <a:p>
            <a:pPr marL="292735" indent="-120650">
              <a:lnSpc>
                <a:spcPct val="100000"/>
              </a:lnSpc>
              <a:buChar char="•"/>
              <a:tabLst>
                <a:tab pos="293370" algn="l"/>
              </a:tabLst>
            </a:pPr>
            <a:r>
              <a:rPr sz="1300" spc="-20" dirty="0">
                <a:solidFill>
                  <a:srgbClr val="424242"/>
                </a:solidFill>
                <a:latin typeface="Calibri"/>
                <a:cs typeface="Calibri"/>
              </a:rPr>
              <a:t>Taban</a:t>
            </a:r>
            <a:r>
              <a:rPr sz="1300" spc="1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300">
              <a:latin typeface="Calibri"/>
              <a:cs typeface="Calibri"/>
            </a:endParaRPr>
          </a:p>
          <a:p>
            <a:pPr marL="292735" indent="-120650">
              <a:lnSpc>
                <a:spcPct val="100000"/>
              </a:lnSpc>
              <a:buChar char="•"/>
              <a:tabLst>
                <a:tab pos="293370" algn="l"/>
              </a:tabLst>
            </a:pPr>
            <a:r>
              <a:rPr sz="1300" spc="-20" dirty="0">
                <a:solidFill>
                  <a:srgbClr val="424242"/>
                </a:solidFill>
                <a:latin typeface="Calibri"/>
                <a:cs typeface="Calibri"/>
              </a:rPr>
              <a:t>Kova</a:t>
            </a:r>
            <a:r>
              <a:rPr sz="1300" spc="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424242"/>
                </a:solidFill>
                <a:latin typeface="Calibri"/>
                <a:cs typeface="Calibri"/>
              </a:rPr>
              <a:t>sıralaması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AC0000"/>
                </a:solidFill>
                <a:latin typeface="Arial"/>
                <a:cs typeface="Arial"/>
              </a:rPr>
              <a:t>73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6000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 </a:t>
            </a:r>
            <a:r>
              <a:rPr spc="-10" dirty="0"/>
              <a:t>kadar </a:t>
            </a:r>
            <a:r>
              <a:rPr spc="-5" dirty="0"/>
              <a:t>hızlı</a:t>
            </a:r>
            <a:r>
              <a:rPr spc="10" dirty="0"/>
              <a:t> </a:t>
            </a:r>
            <a:r>
              <a:rPr spc="-15" dirty="0"/>
              <a:t>sıralayabiliriz?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650" y="2280030"/>
            <a:ext cx="6553834" cy="311023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6385" marR="5080" indent="-274320" algn="just">
              <a:lnSpc>
                <a:spcPts val="2110"/>
              </a:lnSpc>
              <a:spcBef>
                <a:spcPts val="60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Şu ana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kadar gördüğümüz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tüm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sıralama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algoritmaları  </a:t>
            </a:r>
            <a:r>
              <a:rPr sz="2200" b="1" spc="-10" dirty="0">
                <a:solidFill>
                  <a:srgbClr val="FF0000"/>
                </a:solidFill>
                <a:latin typeface="Calibri"/>
                <a:cs typeface="Calibri"/>
              </a:rPr>
              <a:t>karşılaştırma sıralamalarıydı.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Elemanların bağıl 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düzenlerini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saptamakta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yalnız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karşılaştırma</a:t>
            </a:r>
            <a:r>
              <a:rPr sz="2200" spc="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F2F2F"/>
                </a:solidFill>
                <a:latin typeface="Calibri"/>
                <a:cs typeface="Calibri"/>
              </a:rPr>
              <a:t>kullanırlar.</a:t>
            </a:r>
            <a:endParaRPr sz="2200">
              <a:latin typeface="Calibri"/>
              <a:cs typeface="Calibri"/>
            </a:endParaRPr>
          </a:p>
          <a:p>
            <a:pPr marL="12700" algn="just">
              <a:lnSpc>
                <a:spcPts val="2375"/>
              </a:lnSpc>
              <a:spcBef>
                <a:spcPts val="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Örneğin,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araya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yerleştirme,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birleştirme</a:t>
            </a:r>
            <a:r>
              <a:rPr sz="2200" spc="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sıralamaları,</a:t>
            </a:r>
            <a:endParaRPr sz="2200">
              <a:latin typeface="Calibri"/>
              <a:cs typeface="Calibri"/>
            </a:endParaRPr>
          </a:p>
          <a:p>
            <a:pPr marL="286385" algn="just">
              <a:lnSpc>
                <a:spcPts val="2375"/>
              </a:lnSpc>
            </a:pP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çabuk sıralama,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yığın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sıralaması.</a:t>
            </a:r>
            <a:endParaRPr sz="2200">
              <a:latin typeface="Calibri"/>
              <a:cs typeface="Calibri"/>
            </a:endParaRPr>
          </a:p>
          <a:p>
            <a:pPr marL="286385" marR="8890" indent="-274320" algn="just">
              <a:lnSpc>
                <a:spcPct val="8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Karşılaştırma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sıralamalarında gördüğümüz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en iyi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en- 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kötü-durum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koşma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süresi </a:t>
            </a:r>
            <a:r>
              <a:rPr sz="2200" b="1" spc="-5" dirty="0">
                <a:solidFill>
                  <a:srgbClr val="006FC0"/>
                </a:solidFill>
                <a:latin typeface="Calibri"/>
                <a:cs typeface="Calibri"/>
              </a:rPr>
              <a:t>O(nlgn)</a:t>
            </a:r>
            <a:r>
              <a:rPr sz="2200" b="1" spc="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idi.</a:t>
            </a:r>
            <a:endParaRPr sz="2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006FC0"/>
                </a:solidFill>
                <a:latin typeface="Calibri"/>
                <a:cs typeface="Calibri"/>
              </a:rPr>
              <a:t>O(nlgn) </a:t>
            </a:r>
            <a:r>
              <a:rPr sz="2200" b="1" i="1" spc="-10" dirty="0">
                <a:solidFill>
                  <a:srgbClr val="2F2F2F"/>
                </a:solidFill>
                <a:latin typeface="Calibri"/>
                <a:cs typeface="Calibri"/>
              </a:rPr>
              <a:t>elde </a:t>
            </a:r>
            <a:r>
              <a:rPr sz="2200" b="1" i="1" spc="-5" dirty="0">
                <a:solidFill>
                  <a:srgbClr val="2F2F2F"/>
                </a:solidFill>
                <a:latin typeface="Calibri"/>
                <a:cs typeface="Calibri"/>
              </a:rPr>
              <a:t>edebileceğimizin en iyisi</a:t>
            </a:r>
            <a:r>
              <a:rPr sz="2200" b="1" i="1" spc="-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2F2F2F"/>
                </a:solidFill>
                <a:latin typeface="Calibri"/>
                <a:cs typeface="Calibri"/>
              </a:rPr>
              <a:t>mi?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b="1" spc="-20" dirty="0">
                <a:solidFill>
                  <a:srgbClr val="FF0000"/>
                </a:solidFill>
                <a:latin typeface="Calibri"/>
                <a:cs typeface="Calibri"/>
              </a:rPr>
              <a:t>Karar </a:t>
            </a:r>
            <a:r>
              <a:rPr sz="2200" b="1" spc="-10" dirty="0">
                <a:solidFill>
                  <a:srgbClr val="FF0000"/>
                </a:solidFill>
                <a:latin typeface="Calibri"/>
                <a:cs typeface="Calibri"/>
              </a:rPr>
              <a:t>ağaçları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bu sorunun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yanıtına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yardımcı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2F2F2F"/>
                </a:solidFill>
                <a:latin typeface="Calibri"/>
                <a:cs typeface="Calibri"/>
              </a:rPr>
              <a:t>olur.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64323" y="836675"/>
            <a:ext cx="116281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83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</a:t>
            </a:r>
            <a:r>
              <a:rPr spc="-10" dirty="0"/>
              <a:t> </a:t>
            </a:r>
            <a:r>
              <a:rPr spc="-5" dirty="0"/>
              <a:t>örneği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32" y="836675"/>
            <a:ext cx="7748270" cy="5438140"/>
            <a:chOff x="827532" y="836675"/>
            <a:chExt cx="7748270" cy="543814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7532" y="2057400"/>
              <a:ext cx="7748016" cy="42169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83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</a:t>
            </a:r>
            <a:r>
              <a:rPr spc="-10" dirty="0"/>
              <a:t> </a:t>
            </a:r>
            <a:r>
              <a:rPr spc="-5" dirty="0"/>
              <a:t>örneği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32" y="836675"/>
            <a:ext cx="7600315" cy="5473065"/>
            <a:chOff x="827532" y="836675"/>
            <a:chExt cx="7600315" cy="5473065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7532" y="2276855"/>
              <a:ext cx="7600188" cy="4032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83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</a:t>
            </a:r>
            <a:r>
              <a:rPr spc="-10" dirty="0"/>
              <a:t> </a:t>
            </a:r>
            <a:r>
              <a:rPr spc="-5" dirty="0"/>
              <a:t>örneği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0683" y="836675"/>
            <a:ext cx="7487920" cy="5448300"/>
            <a:chOff x="900683" y="836675"/>
            <a:chExt cx="7487920" cy="544830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0683" y="2205227"/>
              <a:ext cx="7487411" cy="4079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83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</a:t>
            </a:r>
            <a:r>
              <a:rPr spc="-10" dirty="0"/>
              <a:t> </a:t>
            </a:r>
            <a:r>
              <a:rPr spc="-5" dirty="0"/>
              <a:t>örneği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1123" y="836675"/>
            <a:ext cx="7806055" cy="5645150"/>
            <a:chOff x="611123" y="836675"/>
            <a:chExt cx="7806055" cy="564515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2205227"/>
              <a:ext cx="7805928" cy="4276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953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</a:t>
            </a:r>
            <a:r>
              <a:rPr spc="-10" dirty="0"/>
              <a:t> modeli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79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4323" y="836675"/>
            <a:ext cx="116281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337942"/>
            <a:ext cx="6930390" cy="344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303020" indent="-273050">
              <a:lnSpc>
                <a:spcPct val="100000"/>
              </a:lnSpc>
              <a:spcBef>
                <a:spcPts val="100"/>
              </a:spcBef>
              <a:tabLst>
                <a:tab pos="2692400" algn="l"/>
              </a:tabLst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400" i="1" spc="-20" dirty="0">
                <a:solidFill>
                  <a:srgbClr val="2F2F2F"/>
                </a:solidFill>
                <a:latin typeface="Calibri"/>
                <a:cs typeface="Calibri"/>
              </a:rPr>
              <a:t>karar</a:t>
            </a:r>
            <a:r>
              <a:rPr sz="2400" i="1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ağacı</a:t>
            </a:r>
            <a:r>
              <a:rPr sz="2400" i="1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her	</a:t>
            </a:r>
            <a:r>
              <a:rPr sz="2400" i="1" spc="-10" dirty="0">
                <a:solidFill>
                  <a:srgbClr val="2F2F2F"/>
                </a:solidFill>
                <a:latin typeface="Calibri"/>
                <a:cs typeface="Calibri"/>
              </a:rPr>
              <a:t>karşılaştırma</a:t>
            </a:r>
            <a:r>
              <a:rPr sz="2400" i="1" spc="-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sıralaması  uygulanmasını</a:t>
            </a:r>
            <a:r>
              <a:rPr sz="2400" i="1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modelleyebilir:</a:t>
            </a:r>
            <a:endParaRPr sz="24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4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Her </a:t>
            </a:r>
            <a:r>
              <a:rPr sz="2200" b="1" i="1" spc="-5" dirty="0">
                <a:solidFill>
                  <a:srgbClr val="0000FF"/>
                </a:solidFill>
                <a:latin typeface="Calibri"/>
                <a:cs typeface="Calibri"/>
              </a:rPr>
              <a:t>n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giriş boyutu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için bir</a:t>
            </a:r>
            <a:r>
              <a:rPr sz="2200" i="1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ağaç.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Algoritmayı iki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elemanı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karşılaştırdığında</a:t>
            </a:r>
            <a:r>
              <a:rPr sz="2200" i="1" spc="4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bölünüyormuş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</a:pP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gibi</a:t>
            </a:r>
            <a:r>
              <a:rPr sz="2200" i="1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görün.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Ağaç tüm olası </a:t>
            </a:r>
            <a:r>
              <a:rPr sz="2200" i="1" spc="-25" dirty="0">
                <a:solidFill>
                  <a:srgbClr val="2F2F2F"/>
                </a:solidFill>
                <a:latin typeface="Calibri"/>
                <a:cs typeface="Calibri"/>
              </a:rPr>
              <a:t>komut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izlerindeki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karşılaştırmalar</a:t>
            </a:r>
            <a:r>
              <a:rPr sz="2200" i="1" spc="-7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30" dirty="0">
                <a:solidFill>
                  <a:srgbClr val="2F2F2F"/>
                </a:solidFill>
                <a:latin typeface="Calibri"/>
                <a:cs typeface="Calibri"/>
              </a:rPr>
              <a:t>içerir.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Algoritmanın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çalışma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zamanı </a:t>
            </a:r>
            <a:r>
              <a:rPr sz="2200" i="1" spc="-5" dirty="0">
                <a:solidFill>
                  <a:srgbClr val="0000FF"/>
                </a:solidFill>
                <a:latin typeface="Calibri"/>
                <a:cs typeface="Calibri"/>
              </a:rPr>
              <a:t>=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takip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edilen</a:t>
            </a:r>
            <a:r>
              <a:rPr sz="2200" i="1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yolun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</a:pP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uzunluğu.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2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kötü-durum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çalışma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zamanı </a:t>
            </a:r>
            <a:r>
              <a:rPr sz="2200" i="1" spc="-5" dirty="0">
                <a:solidFill>
                  <a:srgbClr val="0000FF"/>
                </a:solidFill>
                <a:latin typeface="Calibri"/>
                <a:cs typeface="Calibri"/>
              </a:rPr>
              <a:t>=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ağacın</a:t>
            </a:r>
            <a:r>
              <a:rPr sz="2200" i="1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boyu.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2659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</a:t>
            </a:r>
            <a:r>
              <a:rPr sz="3200" spc="-40" dirty="0"/>
              <a:t> </a:t>
            </a:r>
            <a:r>
              <a:rPr sz="3200" spc="-20" dirty="0"/>
              <a:t>Yüksekliği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1983" y="1126236"/>
            <a:ext cx="1161287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261326"/>
            <a:ext cx="6245225" cy="26854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Tanım</a:t>
            </a:r>
            <a:r>
              <a:rPr sz="2400" spc="-3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82295" marR="5080" indent="-273050">
              <a:lnSpc>
                <a:spcPct val="100000"/>
              </a:lnSpc>
              <a:spcBef>
                <a:spcPts val="55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Ağaçtaki </a:t>
            </a:r>
            <a:r>
              <a:rPr sz="2200" spc="-5" dirty="0">
                <a:latin typeface="Calibri"/>
                <a:cs typeface="Calibri"/>
              </a:rPr>
              <a:t>bir </a:t>
            </a:r>
            <a:r>
              <a:rPr sz="2200" spc="-10" dirty="0">
                <a:latin typeface="Calibri"/>
                <a:cs typeface="Calibri"/>
              </a:rPr>
              <a:t>düğümün yüksekliği; </a:t>
            </a:r>
            <a:r>
              <a:rPr sz="2200" spc="-5" dirty="0">
                <a:latin typeface="Calibri"/>
                <a:cs typeface="Calibri"/>
              </a:rPr>
              <a:t>en </a:t>
            </a:r>
            <a:r>
              <a:rPr sz="2200" dirty="0">
                <a:latin typeface="Calibri"/>
                <a:cs typeface="Calibri"/>
              </a:rPr>
              <a:t>alt </a:t>
            </a:r>
            <a:r>
              <a:rPr sz="2200" spc="-10" dirty="0">
                <a:latin typeface="Calibri"/>
                <a:cs typeface="Calibri"/>
              </a:rPr>
              <a:t>seviyedeki  </a:t>
            </a:r>
            <a:r>
              <a:rPr sz="2200" spc="-20" dirty="0">
                <a:latin typeface="Calibri"/>
                <a:cs typeface="Calibri"/>
              </a:rPr>
              <a:t>yaprağa </a:t>
            </a:r>
            <a:r>
              <a:rPr sz="2200" spc="-10" dirty="0">
                <a:latin typeface="Calibri"/>
                <a:cs typeface="Calibri"/>
              </a:rPr>
              <a:t>doğru </a:t>
            </a:r>
            <a:r>
              <a:rPr sz="2200" spc="-5" dirty="0">
                <a:latin typeface="Calibri"/>
                <a:cs typeface="Calibri"/>
              </a:rPr>
              <a:t>gidilen </a:t>
            </a:r>
            <a:r>
              <a:rPr sz="2200" spc="-15" dirty="0">
                <a:latin typeface="Calibri"/>
                <a:cs typeface="Calibri"/>
              </a:rPr>
              <a:t>yol </a:t>
            </a:r>
            <a:r>
              <a:rPr sz="2200" spc="-10" dirty="0">
                <a:latin typeface="Calibri"/>
                <a:cs typeface="Calibri"/>
              </a:rPr>
              <a:t>üzerindeki kenarların  </a:t>
            </a:r>
            <a:r>
              <a:rPr sz="2200" spc="-30" dirty="0">
                <a:latin typeface="Calibri"/>
                <a:cs typeface="Calibri"/>
              </a:rPr>
              <a:t>sayısıdır.</a:t>
            </a:r>
            <a:endParaRPr sz="2200">
              <a:latin typeface="Calibri"/>
              <a:cs typeface="Calibri"/>
            </a:endParaRPr>
          </a:p>
          <a:p>
            <a:pPr marL="309245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Ağacın yüksekliği; </a:t>
            </a:r>
            <a:r>
              <a:rPr sz="2200" spc="-30" dirty="0">
                <a:latin typeface="Calibri"/>
                <a:cs typeface="Calibri"/>
              </a:rPr>
              <a:t>kök </a:t>
            </a:r>
            <a:r>
              <a:rPr sz="2200" spc="-10" dirty="0">
                <a:latin typeface="Calibri"/>
                <a:cs typeface="Calibri"/>
              </a:rPr>
              <a:t>düğümün</a:t>
            </a:r>
            <a:r>
              <a:rPr sz="2200" spc="-25" dirty="0">
                <a:latin typeface="Calibri"/>
                <a:cs typeface="Calibri"/>
              </a:rPr>
              <a:t> yüksekliğidir.</a:t>
            </a:r>
            <a:endParaRPr sz="2200">
              <a:latin typeface="Calibri"/>
              <a:cs typeface="Calibri"/>
            </a:endParaRPr>
          </a:p>
          <a:p>
            <a:pPr marL="582295" marR="114300" indent="-273050">
              <a:lnSpc>
                <a:spcPct val="100499"/>
              </a:lnSpc>
              <a:spcBef>
                <a:spcPts val="51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b="1" i="1" spc="-5" dirty="0">
                <a:solidFill>
                  <a:srgbClr val="FF0000"/>
                </a:solidFill>
                <a:latin typeface="Calibri"/>
                <a:cs typeface="Calibri"/>
              </a:rPr>
              <a:t>n </a:t>
            </a:r>
            <a:r>
              <a:rPr sz="2200" spc="-5" dirty="0">
                <a:latin typeface="Calibri"/>
                <a:cs typeface="Calibri"/>
              </a:rPr>
              <a:t>elamanlı bir </a:t>
            </a:r>
            <a:r>
              <a:rPr sz="2200" spc="-10" dirty="0">
                <a:latin typeface="Calibri"/>
                <a:cs typeface="Calibri"/>
              </a:rPr>
              <a:t>heap ağacın yüksekliği, temel heap  </a:t>
            </a:r>
            <a:r>
              <a:rPr sz="2200" spc="-5" dirty="0">
                <a:latin typeface="Calibri"/>
                <a:cs typeface="Calibri"/>
              </a:rPr>
              <a:t>işlemlerinin aldığı </a:t>
            </a:r>
            <a:r>
              <a:rPr sz="2200" spc="-15" dirty="0">
                <a:latin typeface="Calibri"/>
                <a:cs typeface="Calibri"/>
              </a:rPr>
              <a:t>zaman </a:t>
            </a:r>
            <a:r>
              <a:rPr sz="2200" spc="-5" dirty="0">
                <a:latin typeface="Calibri"/>
                <a:cs typeface="Calibri"/>
              </a:rPr>
              <a:t>ile </a:t>
            </a:r>
            <a:r>
              <a:rPr sz="2200" spc="-30" dirty="0">
                <a:latin typeface="Calibri"/>
                <a:cs typeface="Calibri"/>
              </a:rPr>
              <a:t>orantılıdır. </a:t>
            </a:r>
            <a:r>
              <a:rPr sz="2200" b="1" dirty="0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(lg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54000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 </a:t>
            </a:r>
            <a:r>
              <a:rPr spc="-10" dirty="0"/>
              <a:t>sıralamasında  </a:t>
            </a:r>
            <a:r>
              <a:rPr spc="-5" dirty="0"/>
              <a:t>alt </a:t>
            </a:r>
            <a:r>
              <a:rPr dirty="0"/>
              <a:t>sınır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1123" y="836675"/>
            <a:ext cx="7900670" cy="5615940"/>
            <a:chOff x="611123" y="836675"/>
            <a:chExt cx="7900670" cy="561594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2263139"/>
              <a:ext cx="7900416" cy="4189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4040" y="5982600"/>
              <a:ext cx="237490" cy="0"/>
            </a:xfrm>
            <a:custGeom>
              <a:avLst/>
              <a:gdLst/>
              <a:ahLst/>
              <a:cxnLst/>
              <a:rect l="l" t="t" r="r" b="b"/>
              <a:pathLst>
                <a:path w="237489">
                  <a:moveTo>
                    <a:pt x="0" y="0"/>
                  </a:moveTo>
                  <a:lnTo>
                    <a:pt x="237085" y="0"/>
                  </a:lnTo>
                </a:path>
              </a:pathLst>
            </a:custGeom>
            <a:ln w="162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40121" y="5738720"/>
            <a:ext cx="1619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Symbol"/>
                <a:cs typeface="Symbol"/>
              </a:rPr>
              <a:t>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8244" y="6047682"/>
            <a:ext cx="6896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Symbol"/>
                <a:cs typeface="Symbol"/>
              </a:rPr>
              <a:t>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4200" i="1" spc="-7" baseline="6944" dirty="0">
                <a:latin typeface="Times New Roman"/>
                <a:cs typeface="Times New Roman"/>
              </a:rPr>
              <a:t>e</a:t>
            </a:r>
            <a:r>
              <a:rPr sz="4200" i="1" spc="-52" baseline="694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ymbol"/>
                <a:cs typeface="Symbol"/>
              </a:rPr>
              <a:t>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8244" y="5496300"/>
            <a:ext cx="8210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Symbol"/>
                <a:cs typeface="Symbol"/>
              </a:rPr>
              <a:t>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4200" i="1" spc="-7" baseline="3968" dirty="0">
                <a:latin typeface="Times New Roman"/>
                <a:cs typeface="Times New Roman"/>
              </a:rPr>
              <a:t>n</a:t>
            </a:r>
            <a:r>
              <a:rPr sz="4200" i="1" spc="-292" baseline="3968" dirty="0">
                <a:latin typeface="Times New Roman"/>
                <a:cs typeface="Times New Roman"/>
              </a:rPr>
              <a:t> </a:t>
            </a:r>
            <a:r>
              <a:rPr sz="2800" spc="114" dirty="0">
                <a:latin typeface="Symbol"/>
                <a:cs typeface="Symbol"/>
              </a:rPr>
              <a:t></a:t>
            </a:r>
            <a:r>
              <a:rPr sz="2400" i="1" spc="172" baseline="69444" dirty="0">
                <a:latin typeface="Times New Roman"/>
                <a:cs typeface="Times New Roman"/>
              </a:rPr>
              <a:t>n</a:t>
            </a:r>
            <a:endParaRPr sz="2400" baseline="6944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6549" y="5707474"/>
            <a:ext cx="78930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-50" dirty="0">
                <a:latin typeface="Times New Roman"/>
                <a:cs typeface="Times New Roman"/>
              </a:rPr>
              <a:t>n</a:t>
            </a:r>
            <a:r>
              <a:rPr sz="2800" spc="-50" dirty="0">
                <a:latin typeface="Times New Roman"/>
                <a:cs typeface="Times New Roman"/>
              </a:rPr>
              <a:t>! </a:t>
            </a:r>
            <a:r>
              <a:rPr sz="2800" spc="-5" dirty="0">
                <a:latin typeface="Symbol"/>
                <a:cs typeface="Symbol"/>
              </a:rPr>
              <a:t>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4200" spc="-7" baseline="-4960" dirty="0">
                <a:latin typeface="Symbol"/>
                <a:cs typeface="Symbol"/>
              </a:rPr>
              <a:t></a:t>
            </a:r>
            <a:endParaRPr sz="4200" baseline="-496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54000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Karar-ağacı </a:t>
            </a:r>
            <a:r>
              <a:rPr spc="-10" dirty="0"/>
              <a:t>sıralamasında  </a:t>
            </a:r>
            <a:r>
              <a:rPr spc="-5" dirty="0"/>
              <a:t>alt </a:t>
            </a:r>
            <a:r>
              <a:rPr dirty="0"/>
              <a:t>sınır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6863" y="836675"/>
            <a:ext cx="7802880" cy="3355975"/>
            <a:chOff x="816863" y="836675"/>
            <a:chExt cx="7802880" cy="3355975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6863" y="2695955"/>
              <a:ext cx="7802880" cy="1496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2174" y="4523358"/>
            <a:ext cx="68738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Ramdomize </a:t>
            </a:r>
            <a:r>
              <a:rPr sz="2400" dirty="0">
                <a:latin typeface="Calibri"/>
                <a:cs typeface="Calibri"/>
              </a:rPr>
              <a:t>Quick </a:t>
            </a:r>
            <a:r>
              <a:rPr sz="2400" spc="-5" dirty="0">
                <a:latin typeface="Calibri"/>
                <a:cs typeface="Calibri"/>
              </a:rPr>
              <a:t>Sort da </a:t>
            </a:r>
            <a:r>
              <a:rPr sz="2400" spc="-10" dirty="0">
                <a:latin typeface="Calibri"/>
                <a:cs typeface="Calibri"/>
              </a:rPr>
              <a:t>asimtotik </a:t>
            </a:r>
            <a:r>
              <a:rPr sz="2400" spc="-15" dirty="0">
                <a:latin typeface="Calibri"/>
                <a:cs typeface="Calibri"/>
              </a:rPr>
              <a:t>olarak </a:t>
            </a:r>
            <a:r>
              <a:rPr sz="2400" dirty="0">
                <a:latin typeface="Calibri"/>
                <a:cs typeface="Calibri"/>
              </a:rPr>
              <a:t>en iyi  </a:t>
            </a:r>
            <a:r>
              <a:rPr sz="2400" spc="-10" dirty="0">
                <a:latin typeface="Calibri"/>
                <a:cs typeface="Calibri"/>
              </a:rPr>
              <a:t>karşılaştırma sıralama </a:t>
            </a:r>
            <a:r>
              <a:rPr sz="2400" spc="-5" dirty="0">
                <a:latin typeface="Calibri"/>
                <a:cs typeface="Calibri"/>
              </a:rPr>
              <a:t>algoritması olduğu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söylenebilir.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5821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Doğrusal </a:t>
            </a:r>
            <a:r>
              <a:rPr spc="-10" dirty="0"/>
              <a:t>zamanda</a:t>
            </a:r>
            <a:r>
              <a:rPr spc="15" dirty="0"/>
              <a:t> </a:t>
            </a:r>
            <a:r>
              <a:rPr spc="-15" dirty="0"/>
              <a:t>sıralama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4323" y="836675"/>
            <a:ext cx="116281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337942"/>
            <a:ext cx="6522720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25400" indent="-27305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Sayma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sıralaması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(Counting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Sort): </a:t>
            </a:r>
            <a:r>
              <a:rPr sz="2400" spc="-5" dirty="0">
                <a:latin typeface="Calibri"/>
                <a:cs typeface="Calibri"/>
              </a:rPr>
              <a:t>Elemanlar </a:t>
            </a:r>
            <a:r>
              <a:rPr sz="2400" spc="-10" dirty="0">
                <a:latin typeface="Calibri"/>
                <a:cs typeface="Calibri"/>
              </a:rPr>
              <a:t>arası  karşılaştırma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yok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Giriş: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A[1 . .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n]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burada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A[ j]</a:t>
            </a:r>
            <a:r>
              <a:rPr sz="2400" b="1" dirty="0">
                <a:solidFill>
                  <a:srgbClr val="006FC0"/>
                </a:solidFill>
                <a:latin typeface="Cambria Math"/>
                <a:cs typeface="Cambria Math"/>
              </a:rPr>
              <a:t>∈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{1, 2,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…,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k}</a:t>
            </a:r>
            <a:r>
              <a:rPr sz="2400" b="1" spc="-1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85115" marR="5080" indent="-273050">
              <a:lnSpc>
                <a:spcPct val="100000"/>
              </a:lnSpc>
              <a:spcBef>
                <a:spcPts val="55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k</a:t>
            </a:r>
            <a:r>
              <a:rPr sz="2400" b="1" dirty="0">
                <a:latin typeface="Calibri"/>
                <a:cs typeface="Calibri"/>
              </a:rPr>
              <a:t>, küçük ise iyi </a:t>
            </a:r>
            <a:r>
              <a:rPr sz="2400" b="1" spc="-5" dirty="0">
                <a:latin typeface="Calibri"/>
                <a:cs typeface="Calibri"/>
              </a:rPr>
              <a:t>bir algoritma </a:t>
            </a:r>
            <a:r>
              <a:rPr sz="2400" b="1" spc="-40" dirty="0">
                <a:latin typeface="Calibri"/>
                <a:cs typeface="Calibri"/>
              </a:rPr>
              <a:t>olur,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k, </a:t>
            </a:r>
            <a:r>
              <a:rPr sz="2400" b="1" spc="-5" dirty="0">
                <a:latin typeface="Calibri"/>
                <a:cs typeface="Calibri"/>
              </a:rPr>
              <a:t>büyük ise çok  </a:t>
            </a:r>
            <a:r>
              <a:rPr sz="2400" b="1" spc="-20" dirty="0">
                <a:latin typeface="Calibri"/>
                <a:cs typeface="Calibri"/>
              </a:rPr>
              <a:t>kötü </a:t>
            </a:r>
            <a:r>
              <a:rPr sz="2400" b="1" spc="-5" dirty="0">
                <a:latin typeface="Calibri"/>
                <a:cs typeface="Calibri"/>
              </a:rPr>
              <a:t>bir algoritma </a:t>
            </a:r>
            <a:r>
              <a:rPr sz="2400" b="1" dirty="0">
                <a:latin typeface="Calibri"/>
                <a:cs typeface="Calibri"/>
              </a:rPr>
              <a:t>olur </a:t>
            </a:r>
            <a:r>
              <a:rPr sz="2400" b="1" spc="-10" dirty="0">
                <a:latin typeface="Calibri"/>
                <a:cs typeface="Calibri"/>
              </a:rPr>
              <a:t>(nlogn </a:t>
            </a:r>
            <a:r>
              <a:rPr sz="2400" b="1" spc="-5" dirty="0">
                <a:latin typeface="Calibri"/>
                <a:cs typeface="Calibri"/>
              </a:rPr>
              <a:t>daha </a:t>
            </a:r>
            <a:r>
              <a:rPr sz="2400" b="1" spc="-15" dirty="0">
                <a:latin typeface="Calibri"/>
                <a:cs typeface="Calibri"/>
              </a:rPr>
              <a:t>kötü)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Çıkış: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B[1 . .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n],</a:t>
            </a:r>
            <a:r>
              <a:rPr sz="24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sıralı.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FF0000"/>
                </a:solidFill>
                <a:latin typeface="Calibri"/>
                <a:cs typeface="Calibri"/>
              </a:rPr>
              <a:t>Yedek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depolama: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C[1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. . k]</a:t>
            </a:r>
            <a:r>
              <a:rPr sz="24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644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Sayma</a:t>
            </a:r>
            <a:r>
              <a:rPr spc="-55" dirty="0"/>
              <a:t> </a:t>
            </a:r>
            <a:r>
              <a:rPr spc="-10" dirty="0"/>
              <a:t>sıralaması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4323" y="836675"/>
            <a:ext cx="116281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174" y="2046224"/>
            <a:ext cx="6675120" cy="3683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Calibri"/>
                <a:cs typeface="Calibri"/>
              </a:rPr>
              <a:t>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adet girişin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tamsayı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olduğu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kabul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Girişlerin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ile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arasında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olduğu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kabul</a:t>
            </a:r>
            <a:r>
              <a:rPr sz="24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F2F2F"/>
                </a:solidFill>
                <a:latin typeface="Calibri"/>
                <a:cs typeface="Calibri"/>
              </a:rPr>
              <a:t>Temel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x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elamanı için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kendisinden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küçük</a:t>
            </a:r>
            <a:endParaRPr sz="24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elemanların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sayısını bulmayı 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amaçlar.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Örneğin</a:t>
            </a:r>
            <a:r>
              <a:rPr sz="2400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285115" marR="229235">
              <a:lnSpc>
                <a:spcPct val="100000"/>
              </a:lnSpc>
            </a:pP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elemanından küçük 17 eleman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varsa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x</a:t>
            </a:r>
            <a:r>
              <a:rPr sz="24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elemanının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doğru yeri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18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olur.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Girilen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 boyutunda bir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diziye ihtiyaç</a:t>
            </a:r>
            <a:r>
              <a:rPr sz="2400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duyar</a:t>
            </a:r>
            <a:endParaRPr sz="2400">
              <a:latin typeface="Calibri"/>
              <a:cs typeface="Calibri"/>
            </a:endParaRPr>
          </a:p>
          <a:p>
            <a:pPr marL="285115" marR="5080" indent="-27305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Elemanların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aralığı kadar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elemana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ikinci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ek 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diziye ihtiyaç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2F2F2F"/>
                </a:solidFill>
                <a:latin typeface="Calibri"/>
                <a:cs typeface="Calibri"/>
              </a:rPr>
              <a:t>duyar.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645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Sayma</a:t>
            </a:r>
            <a:r>
              <a:rPr spc="-55" dirty="0"/>
              <a:t> </a:t>
            </a:r>
            <a:r>
              <a:rPr spc="-10" dirty="0"/>
              <a:t>sıralaması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5904" y="836675"/>
            <a:ext cx="7571740" cy="5195570"/>
            <a:chOff x="755904" y="836675"/>
            <a:chExt cx="7571740" cy="519557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904" y="2205227"/>
              <a:ext cx="7478268" cy="3826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3645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Sayma</a:t>
            </a:r>
            <a:r>
              <a:rPr spc="-55" dirty="0"/>
              <a:t> </a:t>
            </a:r>
            <a:r>
              <a:rPr spc="-10" dirty="0"/>
              <a:t>sıralaması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5904" y="836675"/>
            <a:ext cx="7571740" cy="3729354"/>
            <a:chOff x="755904" y="836675"/>
            <a:chExt cx="7571740" cy="3729354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904" y="2133600"/>
              <a:ext cx="7546848" cy="2432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2174" y="4971364"/>
            <a:ext cx="5976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Dizi girişi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1 ile 4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arasındadır.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zaman </a:t>
            </a:r>
            <a:r>
              <a:rPr sz="2400" b="1" dirty="0">
                <a:solidFill>
                  <a:srgbClr val="2F2F2F"/>
                </a:solidFill>
                <a:latin typeface="Calibri"/>
                <a:cs typeface="Calibri"/>
              </a:rPr>
              <a:t>k=4</a:t>
            </a:r>
            <a:r>
              <a:rPr sz="2400" b="1" spc="-1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olur.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5904" y="836675"/>
            <a:ext cx="7571740" cy="5285740"/>
            <a:chOff x="755904" y="836675"/>
            <a:chExt cx="7571740" cy="528574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904" y="2205227"/>
              <a:ext cx="7455408" cy="3916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4840" y="836675"/>
            <a:ext cx="7763509" cy="5256530"/>
            <a:chOff x="624840" y="836675"/>
            <a:chExt cx="7763509" cy="525653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840" y="2250947"/>
              <a:ext cx="7763256" cy="3842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6551" y="836675"/>
            <a:ext cx="7781925" cy="5311140"/>
            <a:chOff x="606551" y="836675"/>
            <a:chExt cx="7781925" cy="531114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6551" y="2350007"/>
              <a:ext cx="7781543" cy="3797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89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980" y="836675"/>
            <a:ext cx="7786370" cy="5173980"/>
            <a:chOff x="601980" y="836675"/>
            <a:chExt cx="7786370" cy="517398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980" y="2205227"/>
              <a:ext cx="7786116" cy="38054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1171701"/>
            <a:ext cx="42119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Heap İşlemleri:</a:t>
            </a:r>
            <a:r>
              <a:rPr sz="3200" spc="-105" dirty="0"/>
              <a:t> </a:t>
            </a:r>
            <a:r>
              <a:rPr sz="3200" dirty="0"/>
              <a:t>Heapify()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07580" y="0"/>
            <a:ext cx="1162812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9223" y="1858517"/>
            <a:ext cx="6261735" cy="337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73660" indent="-273050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Consolas"/>
                <a:cs typeface="Consolas"/>
              </a:rPr>
              <a:t>Max_Heapify()</a:t>
            </a:r>
            <a:r>
              <a:rPr sz="2000" dirty="0">
                <a:latin typeface="Consolas"/>
                <a:cs typeface="Consolas"/>
              </a:rPr>
              <a:t>: </a:t>
            </a:r>
            <a:r>
              <a:rPr sz="2400" spc="-45" dirty="0">
                <a:latin typeface="Calibri"/>
                <a:cs typeface="Calibri"/>
              </a:rPr>
              <a:t>Temel </a:t>
            </a:r>
            <a:r>
              <a:rPr sz="2400" spc="-5" dirty="0">
                <a:latin typeface="Calibri"/>
                <a:cs typeface="Calibri"/>
              </a:rPr>
              <a:t>heap </a:t>
            </a:r>
            <a:r>
              <a:rPr sz="2400" spc="-10" dirty="0">
                <a:latin typeface="Calibri"/>
                <a:cs typeface="Calibri"/>
              </a:rPr>
              <a:t>özelliğini </a:t>
            </a:r>
            <a:r>
              <a:rPr sz="2400" spc="-15" dirty="0">
                <a:latin typeface="Calibri"/>
                <a:cs typeface="Calibri"/>
              </a:rPr>
              <a:t>korumak.  </a:t>
            </a:r>
            <a:r>
              <a:rPr sz="2400" spc="-5" dirty="0">
                <a:latin typeface="Calibri"/>
                <a:cs typeface="Calibri"/>
              </a:rPr>
              <a:t>(A[i] </a:t>
            </a:r>
            <a:r>
              <a:rPr sz="2400" dirty="0">
                <a:latin typeface="Calibri"/>
                <a:cs typeface="Calibri"/>
              </a:rPr>
              <a:t>elamanını </a:t>
            </a:r>
            <a:r>
              <a:rPr sz="2400" spc="-5" dirty="0">
                <a:latin typeface="Calibri"/>
                <a:cs typeface="Calibri"/>
              </a:rPr>
              <a:t>aşağıya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taşıma)</a:t>
            </a:r>
            <a:endParaRPr sz="24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54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Verilen: </a:t>
            </a:r>
            <a:r>
              <a:rPr sz="2200" i="1" spc="-5" dirty="0">
                <a:latin typeface="Calibri"/>
                <a:cs typeface="Calibri"/>
              </a:rPr>
              <a:t>i </a:t>
            </a:r>
            <a:r>
              <a:rPr sz="2200" spc="-10" dirty="0">
                <a:latin typeface="Calibri"/>
                <a:cs typeface="Calibri"/>
              </a:rPr>
              <a:t>düğümü </a:t>
            </a:r>
            <a:r>
              <a:rPr sz="2200" spc="-5" dirty="0">
                <a:latin typeface="Calibri"/>
                <a:cs typeface="Calibri"/>
              </a:rPr>
              <a:t>( </a:t>
            </a:r>
            <a:r>
              <a:rPr sz="2200" i="1" spc="-5" dirty="0">
                <a:latin typeface="Calibri"/>
                <a:cs typeface="Calibri"/>
              </a:rPr>
              <a:t>l </a:t>
            </a:r>
            <a:r>
              <a:rPr sz="2200" spc="-15" dirty="0">
                <a:latin typeface="Calibri"/>
                <a:cs typeface="Calibri"/>
              </a:rPr>
              <a:t>ve </a:t>
            </a:r>
            <a:r>
              <a:rPr sz="2200" i="1" spc="-5" dirty="0">
                <a:latin typeface="Calibri"/>
                <a:cs typeface="Calibri"/>
              </a:rPr>
              <a:t>r </a:t>
            </a:r>
            <a:r>
              <a:rPr sz="2200" spc="-10" dirty="0">
                <a:latin typeface="Calibri"/>
                <a:cs typeface="Calibri"/>
              </a:rPr>
              <a:t>çocuklarına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sahip)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Verilen: </a:t>
            </a:r>
            <a:r>
              <a:rPr sz="2200" i="1" spc="-5" dirty="0">
                <a:latin typeface="Calibri"/>
                <a:cs typeface="Calibri"/>
              </a:rPr>
              <a:t>l </a:t>
            </a:r>
            <a:r>
              <a:rPr sz="2200" spc="-15" dirty="0">
                <a:latin typeface="Calibri"/>
                <a:cs typeface="Calibri"/>
              </a:rPr>
              <a:t>ve </a:t>
            </a:r>
            <a:r>
              <a:rPr sz="2200" i="1" spc="-5" dirty="0">
                <a:latin typeface="Calibri"/>
                <a:cs typeface="Calibri"/>
              </a:rPr>
              <a:t>r </a:t>
            </a:r>
            <a:r>
              <a:rPr sz="2200" spc="-10" dirty="0">
                <a:latin typeface="Calibri"/>
                <a:cs typeface="Calibri"/>
              </a:rPr>
              <a:t>düğümleri </a:t>
            </a:r>
            <a:r>
              <a:rPr sz="2200" spc="-5" dirty="0">
                <a:latin typeface="Calibri"/>
                <a:cs typeface="Calibri"/>
              </a:rPr>
              <a:t>(iki alt </a:t>
            </a:r>
            <a:r>
              <a:rPr sz="2200" spc="-10" dirty="0">
                <a:latin typeface="Calibri"/>
                <a:cs typeface="Calibri"/>
              </a:rPr>
              <a:t>heap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ağacının</a:t>
            </a:r>
            <a:endParaRPr sz="2200">
              <a:latin typeface="Calibri"/>
              <a:cs typeface="Calibri"/>
            </a:endParaRPr>
          </a:p>
          <a:p>
            <a:pPr marL="582295">
              <a:lnSpc>
                <a:spcPct val="100000"/>
              </a:lnSpc>
            </a:pPr>
            <a:r>
              <a:rPr sz="2200" spc="-15" dirty="0">
                <a:latin typeface="Calibri"/>
                <a:cs typeface="Calibri"/>
              </a:rPr>
              <a:t>kökleri)</a:t>
            </a:r>
            <a:endParaRPr sz="2200">
              <a:latin typeface="Calibri"/>
              <a:cs typeface="Calibri"/>
            </a:endParaRPr>
          </a:p>
          <a:p>
            <a:pPr marL="582295" marR="339725" indent="-273050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Eylem: Eğer </a:t>
            </a:r>
            <a:r>
              <a:rPr sz="2200" spc="-5" dirty="0">
                <a:latin typeface="Calibri"/>
                <a:cs typeface="Calibri"/>
              </a:rPr>
              <a:t>A[i] &lt; A[l] </a:t>
            </a:r>
            <a:r>
              <a:rPr sz="2200" spc="-20" dirty="0">
                <a:latin typeface="Calibri"/>
                <a:cs typeface="Calibri"/>
              </a:rPr>
              <a:t>veya </a:t>
            </a:r>
            <a:r>
              <a:rPr sz="2200" spc="-5" dirty="0">
                <a:latin typeface="Calibri"/>
                <a:cs typeface="Calibri"/>
              </a:rPr>
              <a:t>A[i] &lt; A[r] ise, A[i]  </a:t>
            </a:r>
            <a:r>
              <a:rPr sz="2200" spc="-10" dirty="0">
                <a:latin typeface="Calibri"/>
                <a:cs typeface="Calibri"/>
              </a:rPr>
              <a:t>değerini, </a:t>
            </a:r>
            <a:r>
              <a:rPr sz="2200" spc="-5" dirty="0">
                <a:latin typeface="Calibri"/>
                <a:cs typeface="Calibri"/>
              </a:rPr>
              <a:t>A[l] </a:t>
            </a:r>
            <a:r>
              <a:rPr sz="2200" spc="-15" dirty="0">
                <a:latin typeface="Calibri"/>
                <a:cs typeface="Calibri"/>
              </a:rPr>
              <a:t>ve </a:t>
            </a:r>
            <a:r>
              <a:rPr sz="2200" spc="-5" dirty="0">
                <a:latin typeface="Calibri"/>
                <a:cs typeface="Calibri"/>
              </a:rPr>
              <a:t>A[r] nin en </a:t>
            </a:r>
            <a:r>
              <a:rPr sz="2200" spc="-10" dirty="0">
                <a:latin typeface="Calibri"/>
                <a:cs typeface="Calibri"/>
              </a:rPr>
              <a:t>büyük değeri </a:t>
            </a:r>
            <a:r>
              <a:rPr sz="2200" spc="-5" dirty="0">
                <a:latin typeface="Calibri"/>
                <a:cs typeface="Calibri"/>
              </a:rPr>
              <a:t>ile </a:t>
            </a:r>
            <a:r>
              <a:rPr sz="2200" spc="-10" dirty="0">
                <a:latin typeface="Calibri"/>
                <a:cs typeface="Calibri"/>
              </a:rPr>
              <a:t>yer  </a:t>
            </a:r>
            <a:r>
              <a:rPr sz="2200" spc="-35" dirty="0">
                <a:latin typeface="Calibri"/>
                <a:cs typeface="Calibri"/>
              </a:rPr>
              <a:t>değiştir.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5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Çalışma </a:t>
            </a:r>
            <a:r>
              <a:rPr sz="2200" spc="-10" dirty="0">
                <a:latin typeface="Calibri"/>
                <a:cs typeface="Calibri"/>
              </a:rPr>
              <a:t>zamanı: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O(</a:t>
            </a:r>
            <a:r>
              <a:rPr sz="2200" b="1" i="1" spc="-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latin typeface="Calibri"/>
                <a:cs typeface="Calibri"/>
              </a:rPr>
              <a:t>,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h = </a:t>
            </a:r>
            <a:r>
              <a:rPr sz="2200" b="1" spc="-10" dirty="0">
                <a:solidFill>
                  <a:srgbClr val="FF0000"/>
                </a:solidFill>
                <a:latin typeface="Calibri"/>
                <a:cs typeface="Calibri"/>
              </a:rPr>
              <a:t>height of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heap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O(lg </a:t>
            </a:r>
            <a:r>
              <a:rPr sz="2200" b="1" i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1123" y="836675"/>
            <a:ext cx="8002905" cy="5184775"/>
            <a:chOff x="611123" y="836675"/>
            <a:chExt cx="8002905" cy="5184775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23" y="2048255"/>
              <a:ext cx="8002524" cy="3973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5904" y="836675"/>
            <a:ext cx="7571740" cy="5113020"/>
            <a:chOff x="755904" y="836675"/>
            <a:chExt cx="7571740" cy="511302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5904" y="2270759"/>
              <a:ext cx="7406640" cy="3678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0683" y="836675"/>
            <a:ext cx="7726680" cy="5303520"/>
            <a:chOff x="900683" y="836675"/>
            <a:chExt cx="7726680" cy="530352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0683" y="2350007"/>
              <a:ext cx="7726680" cy="3790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311" y="836675"/>
            <a:ext cx="7463155" cy="5172710"/>
            <a:chOff x="972311" y="836675"/>
            <a:chExt cx="7463155" cy="517271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2311" y="2276855"/>
              <a:ext cx="7463028" cy="3732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9367" y="836675"/>
            <a:ext cx="7287895" cy="4968240"/>
            <a:chOff x="1039367" y="836675"/>
            <a:chExt cx="7287895" cy="496824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367" y="2241803"/>
              <a:ext cx="7261859" cy="3563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0683" y="836675"/>
            <a:ext cx="7426959" cy="5615940"/>
            <a:chOff x="900683" y="836675"/>
            <a:chExt cx="7426959" cy="561594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0683" y="2513075"/>
              <a:ext cx="7248144" cy="3939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0683" y="836675"/>
            <a:ext cx="7426959" cy="5377180"/>
            <a:chOff x="900683" y="836675"/>
            <a:chExt cx="7426959" cy="537718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0683" y="2350008"/>
              <a:ext cx="7228332" cy="3863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97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2416" y="836675"/>
            <a:ext cx="7294245" cy="5401310"/>
            <a:chOff x="1042416" y="836675"/>
            <a:chExt cx="7294245" cy="540131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2416" y="2350008"/>
              <a:ext cx="7293864" cy="3887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7739" y="836675"/>
            <a:ext cx="7359650" cy="5285740"/>
            <a:chOff x="967739" y="836675"/>
            <a:chExt cx="7359650" cy="5285740"/>
          </a:xfrm>
        </p:grpSpPr>
        <p:sp>
          <p:nvSpPr>
            <p:cNvPr id="5" name="object 5"/>
            <p:cNvSpPr/>
            <p:nvPr/>
          </p:nvSpPr>
          <p:spPr>
            <a:xfrm>
              <a:off x="7164324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2276855"/>
              <a:ext cx="7354824" cy="3845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765" y="860805"/>
            <a:ext cx="1778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Döngü</a:t>
            </a:r>
            <a:r>
              <a:rPr spc="-70" dirty="0"/>
              <a:t> </a:t>
            </a:r>
            <a:r>
              <a:rPr spc="-5"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9353" y="29794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DFDFD"/>
                </a:solidFill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311" y="836675"/>
            <a:ext cx="7355205" cy="5224780"/>
            <a:chOff x="972311" y="836675"/>
            <a:chExt cx="7355205" cy="5224780"/>
          </a:xfrm>
        </p:grpSpPr>
        <p:sp>
          <p:nvSpPr>
            <p:cNvPr id="5" name="object 5"/>
            <p:cNvSpPr/>
            <p:nvPr/>
          </p:nvSpPr>
          <p:spPr>
            <a:xfrm>
              <a:off x="7164323" y="836675"/>
              <a:ext cx="1162812" cy="1190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2311" y="2276855"/>
              <a:ext cx="7162800" cy="37840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69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3500</Words>
  <Application>Microsoft Office PowerPoint</Application>
  <PresentationFormat>Ekran Gösterisi (4:3)</PresentationFormat>
  <Paragraphs>1043</Paragraphs>
  <Slides>108</Slides>
  <Notes>12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108</vt:i4>
      </vt:variant>
    </vt:vector>
  </HeadingPairs>
  <TitlesOfParts>
    <vt:vector size="117" baseType="lpstr">
      <vt:lpstr>Arial</vt:lpstr>
      <vt:lpstr>Calibri</vt:lpstr>
      <vt:lpstr>Cambria Math</vt:lpstr>
      <vt:lpstr>Consolas</vt:lpstr>
      <vt:lpstr>Courier New</vt:lpstr>
      <vt:lpstr>Symbol</vt:lpstr>
      <vt:lpstr>Times New Roman</vt:lpstr>
      <vt:lpstr>Wingdings</vt:lpstr>
      <vt:lpstr>Office Theme</vt:lpstr>
      <vt:lpstr>PowerPoint Sunusu</vt:lpstr>
      <vt:lpstr>Sıralama Algoritmaları</vt:lpstr>
      <vt:lpstr>Yerinde Sıralama :In-place Sorting</vt:lpstr>
      <vt:lpstr>Heap (Yığın ağacı)</vt:lpstr>
      <vt:lpstr>Heap (Yığın ağacı)</vt:lpstr>
      <vt:lpstr>Heap (Yığın ağacı)</vt:lpstr>
      <vt:lpstr>Max-Heap Özelliği</vt:lpstr>
      <vt:lpstr>Heap Yüksekliği</vt:lpstr>
      <vt:lpstr>Heap İşlemleri: Heapify()</vt:lpstr>
      <vt:lpstr>Heap İşlemleri: Heapify()</vt:lpstr>
      <vt:lpstr>Heapify(): Örnek</vt:lpstr>
      <vt:lpstr>Heapify() Analizi</vt:lpstr>
      <vt:lpstr>Heapify() Analizi: ispat</vt:lpstr>
      <vt:lpstr>Heap İşlemleri :Heap Yapılandırması  BuildHeap()</vt:lpstr>
      <vt:lpstr>Örnek:BuildHeap()</vt:lpstr>
      <vt:lpstr>BuildHeap() Analizi</vt:lpstr>
      <vt:lpstr>BuildHeap() Analizi:İspat</vt:lpstr>
      <vt:lpstr>BuildHeap() Analizi:İspat</vt:lpstr>
      <vt:lpstr>BuildHeap() Analizi</vt:lpstr>
      <vt:lpstr>Heap Sort Algoritması</vt:lpstr>
      <vt:lpstr>Heap Sort Algoritması Analizi</vt:lpstr>
      <vt:lpstr>Heap Sort Algoritması Analizi</vt:lpstr>
      <vt:lpstr>Heap Sort</vt:lpstr>
      <vt:lpstr>Heap Sort</vt:lpstr>
      <vt:lpstr>Öncelikli Kuyruk Uygulamaları  (Implementing Priority Queues)</vt:lpstr>
      <vt:lpstr>Öncelikli Kuyruk Uygulamaları  (Implementing Priority Queues)</vt:lpstr>
      <vt:lpstr>Öncelikli Kuyruk Uygulamaları  (Implementing Priority Queues)</vt:lpstr>
      <vt:lpstr>Öncelikli Kuyruk Uygulamaları  (Implementing Priority Queues)</vt:lpstr>
      <vt:lpstr>PowerPoint Sunusu</vt:lpstr>
      <vt:lpstr>Çabuk sıralama (Quick Sort)</vt:lpstr>
      <vt:lpstr>Çabuk sıralama (Quick Sort)  Böl ve fethet</vt:lpstr>
      <vt:lpstr>Çabuk sıralama (Quick Sort)  Böl ve fethet</vt:lpstr>
      <vt:lpstr>Çabuk sıralama (quicksort) için sözdekod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 (Quick Sort)  Bölüntüleme örneği</vt:lpstr>
      <vt:lpstr>Çabuk sıralamanın çözümlemesi</vt:lpstr>
      <vt:lpstr>Çabuk sıralamanın en kötü durumu  (worst-case)</vt:lpstr>
      <vt:lpstr>Çabuk sıralamanın En kötü durum özyineleme ağacı</vt:lpstr>
      <vt:lpstr>Rastgele çabuk sıralama çözümlemesi  (analizi)</vt:lpstr>
      <vt:lpstr>Çabuk sıralamanın En iyi durum (Best Case) çözümlemesi  ( Yalnızca sezgi gelişimi amaçlı!)</vt:lpstr>
      <vt:lpstr>Çabuk sıralamanın “En iyiye yakın”  durumun (Average Case) çözümlemesi</vt:lpstr>
      <vt:lpstr>Çabuk sıralamanın “En iyiye yakın”  durumun (Average Case) çözümlemesi:  Daha fazla sezgi</vt:lpstr>
      <vt:lpstr>Rastgele çabuk sıralama</vt:lpstr>
      <vt:lpstr>Rastgele çabuk sıralama  (Randomized Quicksort)</vt:lpstr>
      <vt:lpstr>Rastgele çabuk sıralama  (Randomized Quicksort)</vt:lpstr>
      <vt:lpstr>Rastgele çabuk sıralama çözümlemesi  (analizi)</vt:lpstr>
      <vt:lpstr>Rastgele çabuk sıralama çözümlemesi</vt:lpstr>
      <vt:lpstr>Rastgele çabuk sıralama  Beklenenin hesaplanması</vt:lpstr>
      <vt:lpstr>Rastgele çabuk sıralama  Beklenenin hesaplanması</vt:lpstr>
      <vt:lpstr>Rastgele çabuk sıralama  Beklenenin hesaplanması</vt:lpstr>
      <vt:lpstr>Rastgele çabuk sıralama  Beklenenin hesaplanması</vt:lpstr>
      <vt:lpstr>Rastgele çabuk sıralama  Beklenenin hesaplanması  Karmaşık yineleme</vt:lpstr>
      <vt:lpstr>Rastgele çabuk sıralama  Yerine koyma metodu</vt:lpstr>
      <vt:lpstr>Rastgele çabuk sıralama  Yerine koyma metodu</vt:lpstr>
      <vt:lpstr>Rastgele çabuk sıralama  Yerine koyma metodu</vt:lpstr>
      <vt:lpstr>Daha sıkı bir üst sınır</vt:lpstr>
      <vt:lpstr>Daha sıkı bir üst sınır</vt:lpstr>
      <vt:lpstr>Daha sıkı bir üst sınır</vt:lpstr>
      <vt:lpstr>Daha sıkı bir üst sınır</vt:lpstr>
      <vt:lpstr>PowerPoint Sunusu</vt:lpstr>
      <vt:lpstr>Orjinal Partition Algoritması</vt:lpstr>
      <vt:lpstr>Çabuk sıralama (Quick Sort) Bölüntüleme örneği-2  pivot son elaman</vt:lpstr>
      <vt:lpstr>Pratikte çabuk sıralama</vt:lpstr>
      <vt:lpstr>Quick sort ile Heapsort karşılaştırma</vt:lpstr>
      <vt:lpstr>Ek: Sıralama Algoritmaları Analiz  http://tr.wikipedia.org/wiki/Sıralama_algoritması  http://en.wikipedia.org/wiki/Sorting_algorithm</vt:lpstr>
      <vt:lpstr>PowerPoint Sunusu</vt:lpstr>
      <vt:lpstr>Ne kadar hızlı sıralayabiliriz?</vt:lpstr>
      <vt:lpstr>Karar-ağacı örneği</vt:lpstr>
      <vt:lpstr>Karar-ağacı örneği</vt:lpstr>
      <vt:lpstr>Karar-ağacı örneği</vt:lpstr>
      <vt:lpstr>Karar-ağacı örneği</vt:lpstr>
      <vt:lpstr>Karar-ağacı modeli</vt:lpstr>
      <vt:lpstr>Karar-ağacı sıralamasında  alt sınır</vt:lpstr>
      <vt:lpstr>Karar-ağacı sıralamasında  alt sınır</vt:lpstr>
      <vt:lpstr>Doğrusal zamanda sıralama</vt:lpstr>
      <vt:lpstr>Sayma sıralaması</vt:lpstr>
      <vt:lpstr>Sayma sıralaması</vt:lpstr>
      <vt:lpstr>Sayma sıralaması</vt:lpstr>
      <vt:lpstr>Döngü 1</vt:lpstr>
      <vt:lpstr>Döngü 2</vt:lpstr>
      <vt:lpstr>Döngü 2</vt:lpstr>
      <vt:lpstr>Döngü 2</vt:lpstr>
      <vt:lpstr>Döngü 2</vt:lpstr>
      <vt:lpstr>Döngü 2</vt:lpstr>
      <vt:lpstr>Döngü 3</vt:lpstr>
      <vt:lpstr>Döngü 3</vt:lpstr>
      <vt:lpstr>Döngü 3</vt:lpstr>
      <vt:lpstr>Döngü 4</vt:lpstr>
      <vt:lpstr>Döngü 4</vt:lpstr>
      <vt:lpstr>Döngü 4</vt:lpstr>
      <vt:lpstr>Döngü 4</vt:lpstr>
      <vt:lpstr>Döngü 4</vt:lpstr>
      <vt:lpstr>Çözümleme</vt:lpstr>
      <vt:lpstr>Çalışma Zamanı</vt:lpstr>
      <vt:lpstr>Çalışma Zamanı</vt:lpstr>
      <vt:lpstr>Sayma sıralamanın artıları  eksileri</vt:lpstr>
      <vt:lpstr>PowerPoint Sunusu</vt:lpstr>
      <vt:lpstr>Quicksort Analizi: Ortalama Durum</vt:lpstr>
      <vt:lpstr>Quicksort Analizi: Ortalama Durum</vt:lpstr>
      <vt:lpstr>PowerPoint Sunusu</vt:lpstr>
      <vt:lpstr>Quicksort Analizi: Ortalama Durum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Yapıları ve Algoritmalar</dc:title>
  <dc:creator>ERKAN TANYILDIZI</dc:creator>
  <cp:lastModifiedBy>CASPER</cp:lastModifiedBy>
  <cp:revision>7</cp:revision>
  <dcterms:created xsi:type="dcterms:W3CDTF">2020-10-06T18:09:54Z</dcterms:created>
  <dcterms:modified xsi:type="dcterms:W3CDTF">2023-12-13T13:16:39Z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2020-10-06T00:00:00Z</vt:filetime>
  </property>
</Properties>
</file>